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2"/>
  </p:sldMasterIdLst>
  <p:notesMasterIdLst>
    <p:notesMasterId r:id="rId65"/>
  </p:notesMasterIdLst>
  <p:handoutMasterIdLst>
    <p:handoutMasterId r:id="rId66"/>
  </p:handoutMasterIdLst>
  <p:sldIdLst>
    <p:sldId id="402" r:id="rId3"/>
    <p:sldId id="703" r:id="rId4"/>
    <p:sldId id="508" r:id="rId5"/>
    <p:sldId id="702" r:id="rId6"/>
    <p:sldId id="666" r:id="rId7"/>
    <p:sldId id="667" r:id="rId8"/>
    <p:sldId id="668" r:id="rId9"/>
    <p:sldId id="669" r:id="rId10"/>
    <p:sldId id="708" r:id="rId11"/>
    <p:sldId id="671" r:id="rId12"/>
    <p:sldId id="709" r:id="rId13"/>
    <p:sldId id="673" r:id="rId14"/>
    <p:sldId id="707" r:id="rId15"/>
    <p:sldId id="675" r:id="rId16"/>
    <p:sldId id="704" r:id="rId17"/>
    <p:sldId id="705" r:id="rId18"/>
    <p:sldId id="710" r:id="rId19"/>
    <p:sldId id="679" r:id="rId20"/>
    <p:sldId id="680" r:id="rId21"/>
    <p:sldId id="706" r:id="rId22"/>
    <p:sldId id="711" r:id="rId23"/>
    <p:sldId id="683" r:id="rId24"/>
    <p:sldId id="684" r:id="rId25"/>
    <p:sldId id="685" r:id="rId26"/>
    <p:sldId id="712" r:id="rId27"/>
    <p:sldId id="687" r:id="rId28"/>
    <p:sldId id="688" r:id="rId29"/>
    <p:sldId id="689" r:id="rId30"/>
    <p:sldId id="690" r:id="rId31"/>
    <p:sldId id="691" r:id="rId32"/>
    <p:sldId id="692" r:id="rId33"/>
    <p:sldId id="693" r:id="rId34"/>
    <p:sldId id="694" r:id="rId35"/>
    <p:sldId id="695" r:id="rId36"/>
    <p:sldId id="713" r:id="rId37"/>
    <p:sldId id="718" r:id="rId38"/>
    <p:sldId id="719" r:id="rId39"/>
    <p:sldId id="697" r:id="rId40"/>
    <p:sldId id="698" r:id="rId41"/>
    <p:sldId id="720" r:id="rId42"/>
    <p:sldId id="721" r:id="rId43"/>
    <p:sldId id="722" r:id="rId44"/>
    <p:sldId id="723" r:id="rId45"/>
    <p:sldId id="724" r:id="rId46"/>
    <p:sldId id="725" r:id="rId47"/>
    <p:sldId id="726" r:id="rId48"/>
    <p:sldId id="727" r:id="rId49"/>
    <p:sldId id="728" r:id="rId50"/>
    <p:sldId id="715" r:id="rId51"/>
    <p:sldId id="729" r:id="rId52"/>
    <p:sldId id="732" r:id="rId53"/>
    <p:sldId id="730" r:id="rId54"/>
    <p:sldId id="731" r:id="rId55"/>
    <p:sldId id="717" r:id="rId56"/>
    <p:sldId id="700" r:id="rId57"/>
    <p:sldId id="701" r:id="rId58"/>
    <p:sldId id="628" r:id="rId59"/>
    <p:sldId id="629" r:id="rId60"/>
    <p:sldId id="737" r:id="rId61"/>
    <p:sldId id="734" r:id="rId62"/>
    <p:sldId id="735" r:id="rId63"/>
    <p:sldId id="736" r:id="rId6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402"/>
            <p14:sldId id="703"/>
            <p14:sldId id="508"/>
          </p14:sldIdLst>
        </p14:section>
        <p14:section name="Introduction" id="{434EBAE8-1691-433D-9596-8AE3E67F67B5}">
          <p14:sldIdLst>
            <p14:sldId id="702"/>
            <p14:sldId id="666"/>
          </p14:sldIdLst>
        </p14:section>
        <p14:section name="Databases" id="{6F66BED0-FBED-470B-BAD5-ACFC36FA0673}">
          <p14:sldIdLst>
            <p14:sldId id="667"/>
            <p14:sldId id="668"/>
            <p14:sldId id="669"/>
            <p14:sldId id="708"/>
            <p14:sldId id="671"/>
          </p14:sldIdLst>
        </p14:section>
        <p14:section name="Database Engines" id="{1EBC0B4F-9A9D-4214-B9F3-F66A4198D71F}">
          <p14:sldIdLst>
            <p14:sldId id="709"/>
            <p14:sldId id="673"/>
            <p14:sldId id="707"/>
            <p14:sldId id="675"/>
            <p14:sldId id="704"/>
            <p14:sldId id="705"/>
          </p14:sldIdLst>
        </p14:section>
        <p14:section name="MySQL / MariaDB" id="{C743A886-658E-4313-B4CB-CCF360861119}">
          <p14:sldIdLst>
            <p14:sldId id="710"/>
            <p14:sldId id="679"/>
            <p14:sldId id="680"/>
            <p14:sldId id="706"/>
          </p14:sldIdLst>
        </p14:section>
        <p14:section name="DataTypes in MySQL" id="{DD51E181-86B8-41E4-8D85-39DF1451A879}">
          <p14:sldIdLst>
            <p14:sldId id="711"/>
            <p14:sldId id="683"/>
            <p14:sldId id="684"/>
            <p14:sldId id="685"/>
          </p14:sldIdLst>
        </p14:section>
        <p14:section name="Database Modelling" id="{AB764F50-9362-4979-9CD9-F00F233304E2}">
          <p14:sldIdLst>
            <p14:sldId id="712"/>
            <p14:sldId id="687"/>
            <p14:sldId id="688"/>
            <p14:sldId id="689"/>
            <p14:sldId id="690"/>
            <p14:sldId id="691"/>
            <p14:sldId id="692"/>
            <p14:sldId id="693"/>
            <p14:sldId id="694"/>
            <p14:sldId id="695"/>
          </p14:sldIdLst>
        </p14:section>
        <p14:section name="Basic SQL Queries" id="{9E8D94D6-5DA7-4D07-99EE-22CF139AC17C}">
          <p14:sldIdLst>
            <p14:sldId id="713"/>
            <p14:sldId id="718"/>
            <p14:sldId id="719"/>
            <p14:sldId id="697"/>
            <p14:sldId id="698"/>
            <p14:sldId id="720"/>
            <p14:sldId id="721"/>
            <p14:sldId id="722"/>
            <p14:sldId id="723"/>
            <p14:sldId id="724"/>
            <p14:sldId id="725"/>
            <p14:sldId id="726"/>
            <p14:sldId id="727"/>
            <p14:sldId id="728"/>
            <p14:sldId id="715"/>
            <p14:sldId id="729"/>
            <p14:sldId id="732"/>
            <p14:sldId id="730"/>
            <p14:sldId id="731"/>
            <p14:sldId id="717"/>
            <p14:sldId id="700"/>
            <p14:sldId id="701"/>
          </p14:sldIdLst>
        </p14:section>
        <p14:section name="Conclusion" id="{10E03AB1-9AA8-4E86-9A64-D741901E50A2}">
          <p14:sldIdLst>
            <p14:sldId id="628"/>
            <p14:sldId id="629"/>
            <p14:sldId id="737"/>
            <p14:sldId id="734"/>
            <p14:sldId id="735"/>
            <p14:sldId id="736"/>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D9"/>
    <a:srgbClr val="FFA72A"/>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533" autoAdjust="0"/>
  </p:normalViewPr>
  <p:slideViewPr>
    <p:cSldViewPr>
      <p:cViewPr varScale="1">
        <p:scale>
          <a:sx n="73" d="100"/>
          <a:sy n="73" d="100"/>
        </p:scale>
        <p:origin x="558" y="72"/>
      </p:cViewPr>
      <p:guideLst>
        <p:guide orient="horz" pos="2160"/>
        <p:guide pos="3839"/>
      </p:guideLst>
    </p:cSldViewPr>
  </p:slideViewPr>
  <p:outlineViewPr>
    <p:cViewPr>
      <p:scale>
        <a:sx n="33" d="100"/>
        <a:sy n="33" d="100"/>
      </p:scale>
      <p:origin x="0" y="-6192"/>
    </p:cViewPr>
    <p:sldLst>
      <p:sld r:id="rId1" collapse="1"/>
      <p:sld r:id="rId2" collapse="1"/>
    </p:sldLst>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05/20/2019</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05/20/2019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369943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634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22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7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600" b="0" i="0" u="none" strike="noStrike" cap="none" dirty="0">
                <a:solidFill>
                  <a:schemeClr val="dk1"/>
                </a:solidFill>
                <a:latin typeface="Calibri"/>
                <a:ea typeface="Calibri"/>
                <a:cs typeface="Calibri"/>
                <a:sym typeface="Calibri"/>
              </a:rPr>
              <a:t>The table is the main unit of data storage. It has rows, columns and cells. Cells contain stored data. Each column has a data type. Types can be VARCHAR(String), INT, DATE etc.</a:t>
            </a:r>
          </a:p>
        </p:txBody>
      </p:sp>
      <p:sp>
        <p:nvSpPr>
          <p:cNvPr id="301" name="Shape 301"/>
          <p:cNvSpPr txBox="1">
            <a:spLocks noGrp="1"/>
          </p:cNvSpPr>
          <p:nvPr>
            <p:ph type="ftr" idx="11"/>
          </p:nvPr>
        </p:nvSpPr>
        <p:spPr>
          <a:xfrm>
            <a:off x="-1" y="8747999"/>
            <a:ext cx="6308999" cy="394413"/>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3"/>
              </a:rPr>
              <a:t>http://softuni.org</a:t>
            </a:r>
          </a:p>
          <a:p>
            <a:pPr marL="0" marR="0" lvl="0" indent="0" algn="l" rtl="0">
              <a:spcBef>
                <a:spcPts val="0"/>
              </a:spcBef>
              <a:buSzPct val="25000"/>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4"/>
              </a:rPr>
              <a:t>Creative Commons Attribution-NonCommercial-ShareAlike</a:t>
            </a:r>
            <a:r>
              <a:rPr lang="en-US" sz="1000">
                <a:solidFill>
                  <a:schemeClr val="dk1"/>
                </a:solidFill>
                <a:latin typeface="Calibri"/>
                <a:ea typeface="Calibri"/>
                <a:cs typeface="Calibri"/>
                <a:sym typeface="Calibri"/>
              </a:rPr>
              <a:t> license.</a:t>
            </a:r>
          </a:p>
        </p:txBody>
      </p:sp>
      <p:sp>
        <p:nvSpPr>
          <p:cNvPr id="302" name="Shape 302"/>
          <p:cNvSpPr txBox="1">
            <a:spLocks noGrp="1"/>
          </p:cNvSpPr>
          <p:nvPr>
            <p:ph type="sldNum" idx="12"/>
          </p:nvPr>
        </p:nvSpPr>
        <p:spPr>
          <a:xfrm>
            <a:off x="6308999" y="8747999"/>
            <a:ext cx="547413" cy="394413"/>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000">
                <a:solidFill>
                  <a:schemeClr val="dk1"/>
                </a:solidFill>
                <a:latin typeface="Calibri"/>
                <a:ea typeface="Calibri"/>
                <a:cs typeface="Calibri"/>
                <a:sym typeface="Calibri"/>
              </a:rPr>
              <a:t>20</a:t>
            </a:fld>
            <a:endParaRPr lang="en-US" sz="1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183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076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4928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2627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314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092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67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092074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79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06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259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030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5764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960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67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279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3AAA2EA-81A0-4B25-86A0-D4E3FE99029F}" type="slidenum">
              <a:rPr lang="en-US"/>
              <a:pPr/>
              <a:t>40</a:t>
            </a:fld>
            <a:r>
              <a:rPr lang="en-US" dirty="0"/>
              <a:t>##</a:t>
            </a:r>
            <a:endParaRPr lang="en-US" sz="1100" dirty="0"/>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a:xfrm>
            <a:off x="688481" y="4416099"/>
            <a:ext cx="5504853" cy="4182457"/>
          </a:xfrm>
        </p:spPr>
        <p:txBody>
          <a:bodyPr/>
          <a:lstStyle/>
          <a:p>
            <a:r>
              <a:rPr lang="en-US" b="1" dirty="0"/>
              <a:t>Selecting All Columns of All Rows</a:t>
            </a:r>
          </a:p>
          <a:p>
            <a:pPr lvl="1"/>
            <a:endParaRPr lang="en-US" dirty="0"/>
          </a:p>
          <a:p>
            <a:pPr lvl="1"/>
            <a:r>
              <a:rPr lang="en-US" dirty="0"/>
              <a:t>You can display all columns of data in a table by following the </a:t>
            </a:r>
            <a:r>
              <a:rPr lang="en-US" dirty="0">
                <a:latin typeface="Courier New" pitchFamily="49" charset="0"/>
              </a:rPr>
              <a:t>SELECT</a:t>
            </a:r>
            <a:r>
              <a:rPr lang="en-US" dirty="0"/>
              <a:t> keyword with an asterisk (</a:t>
            </a:r>
            <a:r>
              <a:rPr lang="en-US" dirty="0">
                <a:latin typeface="Courier New" pitchFamily="49" charset="0"/>
              </a:rPr>
              <a:t>*</a:t>
            </a:r>
            <a:r>
              <a:rPr lang="en-US" dirty="0"/>
              <a:t>). In the example on the slide, the department table contains five columns: </a:t>
            </a:r>
            <a:r>
              <a:rPr lang="en-US" dirty="0" err="1">
                <a:latin typeface="Courier New" pitchFamily="49" charset="0"/>
              </a:rPr>
              <a:t>DepartmentID</a:t>
            </a:r>
            <a:r>
              <a:rPr lang="en-US" dirty="0"/>
              <a:t>, </a:t>
            </a:r>
            <a:r>
              <a:rPr lang="en-US" dirty="0">
                <a:latin typeface="Courier New" pitchFamily="49" charset="0"/>
              </a:rPr>
              <a:t>Name</a:t>
            </a:r>
            <a:r>
              <a:rPr lang="en-US" dirty="0"/>
              <a:t>, </a:t>
            </a:r>
            <a:r>
              <a:rPr lang="en-US" dirty="0" err="1">
                <a:latin typeface="Courier New" pitchFamily="49" charset="0"/>
              </a:rPr>
              <a:t>GroupName</a:t>
            </a:r>
            <a:r>
              <a:rPr lang="en-US" dirty="0"/>
              <a:t>, </a:t>
            </a:r>
            <a:r>
              <a:rPr lang="en-US" dirty="0" err="1"/>
              <a:t>ModifiedDate</a:t>
            </a:r>
            <a:r>
              <a:rPr lang="en-US" dirty="0"/>
              <a:t> and </a:t>
            </a:r>
            <a:r>
              <a:rPr lang="en-US" dirty="0" err="1">
                <a:latin typeface="Courier New" pitchFamily="49" charset="0"/>
              </a:rPr>
              <a:t>rowguid</a:t>
            </a:r>
            <a:r>
              <a:rPr lang="en-US" dirty="0"/>
              <a:t>. The table contains 16 rows, one for each department. </a:t>
            </a:r>
          </a:p>
          <a:p>
            <a:pPr lvl="1"/>
            <a:r>
              <a:rPr lang="en-US" dirty="0">
                <a:solidFill>
                  <a:srgbClr val="000000"/>
                </a:solidFill>
              </a:rPr>
              <a:t>You can also display all columns in the table by listing all the columns after the </a:t>
            </a:r>
            <a:r>
              <a:rPr lang="en-US" dirty="0">
                <a:solidFill>
                  <a:srgbClr val="000000"/>
                </a:solidFill>
                <a:latin typeface="Courier New" pitchFamily="49" charset="0"/>
              </a:rPr>
              <a:t>SELECT</a:t>
            </a:r>
            <a:r>
              <a:rPr lang="en-US" dirty="0">
                <a:solidFill>
                  <a:srgbClr val="000000"/>
                </a:solidFill>
              </a:rPr>
              <a:t> keyword. For example, the following SQL statement, like the example on the slide, displays all columns and all rows of the </a:t>
            </a:r>
            <a:r>
              <a:rPr lang="en-US" dirty="0">
                <a:solidFill>
                  <a:srgbClr val="000000"/>
                </a:solidFill>
                <a:latin typeface="Courier New" pitchFamily="49" charset="0"/>
              </a:rPr>
              <a:t>Departments</a:t>
            </a:r>
            <a:r>
              <a:rPr lang="en-US" dirty="0">
                <a:solidFill>
                  <a:srgbClr val="000000"/>
                </a:solidFill>
              </a:rPr>
              <a:t> table:</a:t>
            </a:r>
          </a:p>
          <a:p>
            <a:pPr lvl="1"/>
            <a:endParaRPr lang="en-US" sz="500" dirty="0">
              <a:solidFill>
                <a:srgbClr val="000000"/>
              </a:solidFill>
            </a:endParaRPr>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 </a:t>
            </a:r>
            <a:r>
              <a:rPr lang="en-US" b="1" dirty="0" err="1">
                <a:latin typeface="Courier New" pitchFamily="49" charset="0"/>
              </a:rPr>
              <a:t>GroupName</a:t>
            </a:r>
            <a:r>
              <a:rPr lang="en-US" b="1" dirty="0">
                <a:latin typeface="Courier New" pitchFamily="49" charset="0"/>
              </a:rPr>
              <a:t>, </a:t>
            </a:r>
            <a:r>
              <a:rPr lang="en-US" b="1" dirty="0" err="1">
                <a:latin typeface="Courier New" pitchFamily="49" charset="0"/>
              </a:rPr>
              <a:t>ModifiedDate</a:t>
            </a:r>
            <a:r>
              <a:rPr lang="en-US" b="1" dirty="0">
                <a:latin typeface="Courier New" pitchFamily="49" charset="0"/>
              </a:rPr>
              <a:t>, </a:t>
            </a:r>
            <a:r>
              <a:rPr lang="en-US" b="1" dirty="0" err="1">
                <a:latin typeface="Courier New" pitchFamily="49" charset="0"/>
              </a:rPr>
              <a:t>rowguid</a:t>
            </a:r>
            <a:endParaRPr lang="en-US" b="1" dirty="0">
              <a:latin typeface="Courier New" pitchFamily="49" charset="0"/>
            </a:endParaRPr>
          </a:p>
          <a:p>
            <a:pPr>
              <a:spcBef>
                <a:spcPct val="0"/>
              </a:spcBef>
            </a:pPr>
            <a:r>
              <a:rPr lang="en-US" b="1" dirty="0">
                <a:latin typeface="Courier New" pitchFamily="49" charset="0"/>
              </a:rPr>
              <a:t>   FROM    department;</a:t>
            </a:r>
            <a:endParaRPr lang="en-US" b="1" dirty="0">
              <a:solidFill>
                <a:srgbClr val="000000"/>
              </a:solidFill>
            </a:endParaRPr>
          </a:p>
          <a:p>
            <a:endParaRPr lang="en-US" dirty="0"/>
          </a:p>
          <a:p>
            <a:r>
              <a:rPr lang="en-US" b="1" dirty="0"/>
              <a:t>Selecting Specific Columns of All Rows</a:t>
            </a:r>
          </a:p>
          <a:p>
            <a:pPr lvl="1"/>
            <a:endParaRPr lang="en-US" dirty="0"/>
          </a:p>
          <a:p>
            <a:pPr lvl="1"/>
            <a:r>
              <a:rPr lang="en-US" dirty="0"/>
              <a:t>You can use the </a:t>
            </a:r>
            <a:r>
              <a:rPr lang="en-US" dirty="0">
                <a:solidFill>
                  <a:srgbClr val="FC0128"/>
                </a:solidFill>
                <a:latin typeface="Courier New" pitchFamily="49" charset="0"/>
              </a:rPr>
              <a:t>SELECT</a:t>
            </a:r>
            <a:r>
              <a:rPr lang="en-US" dirty="0">
                <a:solidFill>
                  <a:srgbClr val="FC0128"/>
                </a:solidFill>
              </a:rPr>
              <a:t> statement</a:t>
            </a:r>
            <a:r>
              <a:rPr lang="en-US" dirty="0"/>
              <a:t> to display specific columns of the table by specifying the column names, separated by commas. The example on the slide displays all the department numbers and location numbers from the </a:t>
            </a:r>
            <a:r>
              <a:rPr lang="en-US" dirty="0">
                <a:latin typeface="Courier New" pitchFamily="49" charset="0"/>
              </a:rPr>
              <a:t>Departments</a:t>
            </a:r>
            <a:r>
              <a:rPr lang="en-US" dirty="0"/>
              <a:t> table. </a:t>
            </a:r>
          </a:p>
          <a:p>
            <a:pPr lvl="1"/>
            <a:r>
              <a:rPr lang="en-US" dirty="0"/>
              <a:t>In the </a:t>
            </a:r>
            <a:r>
              <a:rPr lang="en-US" dirty="0">
                <a:latin typeface="Courier New" pitchFamily="49" charset="0"/>
              </a:rPr>
              <a:t>SELECT</a:t>
            </a:r>
            <a:r>
              <a:rPr lang="en-US" dirty="0"/>
              <a:t> clause, specify the columns that you want, in the order in which you want them to appear in the output. For example, to display location before department number going from left to right, you use the following statement:</a:t>
            </a:r>
          </a:p>
          <a:p>
            <a:pPr lvl="1"/>
            <a:endParaRPr lang="en-US" sz="500" dirty="0"/>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a:t>
            </a:r>
          </a:p>
          <a:p>
            <a:pPr>
              <a:spcBef>
                <a:spcPct val="0"/>
              </a:spcBef>
            </a:pPr>
            <a:r>
              <a:rPr lang="en-US" b="1" dirty="0">
                <a:latin typeface="Courier New" pitchFamily="49" charset="0"/>
              </a:rPr>
              <a:t>    FROM Departments</a:t>
            </a:r>
          </a:p>
          <a:p>
            <a:endParaRPr lang="bg-BG" dirty="0"/>
          </a:p>
        </p:txBody>
      </p:sp>
    </p:spTree>
    <p:extLst>
      <p:ext uri="{BB962C8B-B14F-4D97-AF65-F5344CB8AC3E}">
        <p14:creationId xmlns:p14="http://schemas.microsoft.com/office/powerpoint/2010/main" val="3219650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FEB4A5C-547E-49FC-8604-96088E451FB3}" type="slidenum">
              <a:rPr lang="en-US"/>
              <a:pPr/>
              <a:t>41</a:t>
            </a:fld>
            <a:r>
              <a:rPr lang="en-US" dirty="0"/>
              <a:t>##</a:t>
            </a:r>
            <a:endParaRPr lang="en-US" sz="1100" dirty="0"/>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a:xfrm>
            <a:off x="688481" y="4416099"/>
            <a:ext cx="5504853" cy="4182457"/>
          </a:xfrm>
        </p:spPr>
        <p:txBody>
          <a:bodyPr/>
          <a:lstStyle/>
          <a:p>
            <a:pPr>
              <a:lnSpc>
                <a:spcPct val="112000"/>
              </a:lnSpc>
              <a:spcBef>
                <a:spcPct val="0"/>
              </a:spcBef>
              <a:spcAft>
                <a:spcPct val="24000"/>
              </a:spcAft>
            </a:pPr>
            <a:endParaRPr lang="en-US" dirty="0"/>
          </a:p>
        </p:txBody>
      </p:sp>
    </p:spTree>
    <p:extLst>
      <p:ext uri="{BB962C8B-B14F-4D97-AF65-F5344CB8AC3E}">
        <p14:creationId xmlns:p14="http://schemas.microsoft.com/office/powerpoint/2010/main" val="1132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2356297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C52957-6182-4E9B-A2CC-870C5CF9040D}" type="slidenum">
              <a:rPr lang="en-US"/>
              <a:pPr/>
              <a:t>42</a:t>
            </a:fld>
            <a:r>
              <a:rPr lang="en-US" dirty="0"/>
              <a:t>##</a:t>
            </a:r>
            <a:endParaRPr lang="en-US" sz="1100" dirty="0"/>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a:xfrm>
            <a:off x="688481" y="4416099"/>
            <a:ext cx="5504853" cy="4182457"/>
          </a:xfrm>
        </p:spPr>
        <p:txBody>
          <a:bodyPr/>
          <a:lstStyle/>
          <a:p>
            <a:endParaRPr lang="en-US" dirty="0"/>
          </a:p>
        </p:txBody>
      </p:sp>
    </p:spTree>
    <p:extLst>
      <p:ext uri="{BB962C8B-B14F-4D97-AF65-F5344CB8AC3E}">
        <p14:creationId xmlns:p14="http://schemas.microsoft.com/office/powerpoint/2010/main" val="2422109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F267CD7-A18F-4980-AB6D-286E4AF98F86}" type="slidenum">
              <a:rPr lang="en-US"/>
              <a:pPr/>
              <a:t>45</a:t>
            </a:fld>
            <a:r>
              <a:rPr lang="en-US" dirty="0"/>
              <a:t>##</a:t>
            </a:r>
            <a:endParaRPr lang="en-US" sz="1100" dirty="0"/>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a:xfrm>
            <a:off x="688481" y="4416099"/>
            <a:ext cx="5504853" cy="4182457"/>
          </a:xfrm>
        </p:spPr>
        <p:txBody>
          <a:bodyPr/>
          <a:lstStyle/>
          <a:p>
            <a:pPr lvl="1"/>
            <a:r>
              <a:rPr lang="en-US" dirty="0">
                <a:solidFill>
                  <a:srgbClr val="000000"/>
                </a:solidFill>
              </a:rPr>
              <a:t>In the example, the </a:t>
            </a:r>
            <a:r>
              <a:rPr lang="en-US" dirty="0">
                <a:solidFill>
                  <a:srgbClr val="000000"/>
                </a:solidFill>
                <a:latin typeface="Courier New" pitchFamily="49" charset="0"/>
              </a:rPr>
              <a:t>SELECT</a:t>
            </a:r>
            <a:r>
              <a:rPr lang="en-US" dirty="0">
                <a:solidFill>
                  <a:srgbClr val="000000"/>
                </a:solidFill>
              </a:rPr>
              <a:t> statement retrieves the name and department number of all employees whose department is 1</a:t>
            </a:r>
            <a:r>
              <a:rPr lang="en-US" dirty="0" smtClean="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261229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1583E75-DA76-4813-B316-C64EF6206043}" type="slidenum">
              <a:rPr lang="en-US"/>
              <a:pPr/>
              <a:t>46</a:t>
            </a:fld>
            <a:r>
              <a:rPr lang="en-US" dirty="0"/>
              <a:t>##</a:t>
            </a:r>
            <a:endParaRPr lang="en-US" sz="1100" dirty="0"/>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a:xfrm>
            <a:off x="688481" y="4416099"/>
            <a:ext cx="5504853" cy="4182457"/>
          </a:xfrm>
        </p:spPr>
        <p:txBody>
          <a:bodyPr/>
          <a:lstStyle/>
          <a:p>
            <a:r>
              <a:rPr lang="en-US" b="1" dirty="0"/>
              <a:t>The </a:t>
            </a:r>
            <a:r>
              <a:rPr lang="en-US" b="1" dirty="0">
                <a:latin typeface="Courier New" pitchFamily="49" charset="0"/>
              </a:rPr>
              <a:t>BETWEEN</a:t>
            </a:r>
            <a:r>
              <a:rPr lang="en-US" b="1" dirty="0"/>
              <a:t> Condition</a:t>
            </a:r>
          </a:p>
          <a:p>
            <a:pPr lvl="1"/>
            <a:r>
              <a:rPr lang="en-US" dirty="0"/>
              <a:t>You can display rows based on a range of values using the </a:t>
            </a:r>
            <a:r>
              <a:rPr lang="en-US" dirty="0">
                <a:solidFill>
                  <a:srgbClr val="FC0128"/>
                </a:solidFill>
                <a:latin typeface="Courier New" pitchFamily="49" charset="0"/>
              </a:rPr>
              <a:t>BETWEEN</a:t>
            </a:r>
            <a:r>
              <a:rPr lang="en-US" dirty="0">
                <a:solidFill>
                  <a:srgbClr val="FC0128"/>
                </a:solidFill>
              </a:rPr>
              <a:t> range condition</a:t>
            </a:r>
            <a:r>
              <a:rPr lang="en-US" dirty="0"/>
              <a:t>. The range that you specify contains a lower limit and an upper limit.</a:t>
            </a:r>
          </a:p>
          <a:p>
            <a:pPr lvl="1">
              <a:lnSpc>
                <a:spcPct val="95000"/>
              </a:lnSpc>
              <a:spcBef>
                <a:spcPct val="35000"/>
              </a:spcBef>
            </a:pPr>
            <a:r>
              <a:rPr lang="en-US" dirty="0"/>
              <a:t>The </a:t>
            </a:r>
            <a:r>
              <a:rPr lang="en-US" dirty="0">
                <a:latin typeface="Courier New" pitchFamily="49" charset="0"/>
              </a:rPr>
              <a:t>SELECT</a:t>
            </a:r>
            <a:r>
              <a:rPr lang="en-US" dirty="0"/>
              <a:t> statement on the slide returns rows from the </a:t>
            </a:r>
            <a:r>
              <a:rPr lang="en-US" dirty="0">
                <a:latin typeface="Courier New" pitchFamily="49" charset="0"/>
              </a:rPr>
              <a:t>Employees</a:t>
            </a:r>
            <a:r>
              <a:rPr lang="en-US" dirty="0"/>
              <a:t> table for any employee whose base rate is between 40 and 50.</a:t>
            </a:r>
            <a:endParaRPr lang="en-US" sz="2400" b="1" dirty="0">
              <a:effectLst>
                <a:outerShdw blurRad="38100" dist="38100" dir="2700000" algn="tl">
                  <a:srgbClr val="C0C0C0"/>
                </a:outerShdw>
              </a:effectLst>
            </a:endParaRPr>
          </a:p>
          <a:p>
            <a:pPr lvl="1"/>
            <a:r>
              <a:rPr lang="en-US" dirty="0"/>
              <a:t>Values specified with the </a:t>
            </a:r>
            <a:r>
              <a:rPr lang="en-US" dirty="0">
                <a:latin typeface="Courier New" pitchFamily="49" charset="0"/>
              </a:rPr>
              <a:t>BETWEEN</a:t>
            </a:r>
            <a:r>
              <a:rPr lang="en-US" dirty="0"/>
              <a:t> condition are inclusive. You must specify the lower limit first.</a:t>
            </a:r>
          </a:p>
          <a:p>
            <a:endParaRPr lang="en-US" b="1" dirty="0"/>
          </a:p>
          <a:p>
            <a:r>
              <a:rPr lang="en-US" b="1" dirty="0"/>
              <a:t>The </a:t>
            </a:r>
            <a:r>
              <a:rPr lang="en-US" b="1" dirty="0">
                <a:latin typeface="Courier New" pitchFamily="49" charset="0"/>
              </a:rPr>
              <a:t>IN</a:t>
            </a:r>
            <a:r>
              <a:rPr lang="en-US" b="1" dirty="0"/>
              <a:t> Condition</a:t>
            </a:r>
          </a:p>
          <a:p>
            <a:pPr lvl="1"/>
            <a:r>
              <a:rPr lang="en-US" dirty="0"/>
              <a:t>To test for values in a specified set of values, use the </a:t>
            </a:r>
            <a:r>
              <a:rPr lang="en-US" dirty="0">
                <a:solidFill>
                  <a:srgbClr val="FC0128"/>
                </a:solidFill>
                <a:latin typeface="Courier New" pitchFamily="49" charset="0"/>
              </a:rPr>
              <a:t>IN</a:t>
            </a:r>
            <a:r>
              <a:rPr lang="en-US" dirty="0">
                <a:solidFill>
                  <a:srgbClr val="FC0128"/>
                </a:solidFill>
              </a:rPr>
              <a:t> condition</a:t>
            </a:r>
            <a:r>
              <a:rPr lang="en-US" dirty="0"/>
              <a:t>. The </a:t>
            </a:r>
            <a:r>
              <a:rPr lang="en-US" dirty="0">
                <a:latin typeface="Courier New" pitchFamily="49" charset="0"/>
              </a:rPr>
              <a:t>IN</a:t>
            </a:r>
            <a:r>
              <a:rPr lang="en-US" dirty="0"/>
              <a:t> condition is also known as the </a:t>
            </a:r>
            <a:r>
              <a:rPr lang="en-US" i="1" dirty="0"/>
              <a:t>membership condition</a:t>
            </a:r>
            <a:r>
              <a:rPr lang="en-US" dirty="0"/>
              <a:t>.</a:t>
            </a:r>
          </a:p>
          <a:p>
            <a:pPr lvl="1"/>
            <a:endParaRPr lang="en-US" dirty="0"/>
          </a:p>
          <a:p>
            <a:r>
              <a:rPr lang="en-US" b="1" dirty="0"/>
              <a:t>The </a:t>
            </a:r>
            <a:r>
              <a:rPr lang="en-US" b="1" dirty="0">
                <a:latin typeface="Courier New" pitchFamily="49" charset="0"/>
              </a:rPr>
              <a:t>LIKE</a:t>
            </a:r>
            <a:r>
              <a:rPr lang="en-US" b="1" dirty="0"/>
              <a:t> Condition</a:t>
            </a:r>
          </a:p>
          <a:p>
            <a:pPr lvl="1"/>
            <a:r>
              <a:rPr lang="en-US" dirty="0"/>
              <a:t>You may not always know the exact value to search for. You can select rows that match a character pattern by using the </a:t>
            </a:r>
            <a:r>
              <a:rPr lang="en-US" dirty="0">
                <a:solidFill>
                  <a:srgbClr val="FC0128"/>
                </a:solidFill>
                <a:latin typeface="Courier New" pitchFamily="49" charset="0"/>
              </a:rPr>
              <a:t>LIKE</a:t>
            </a:r>
            <a:r>
              <a:rPr lang="en-US" dirty="0">
                <a:solidFill>
                  <a:srgbClr val="FC0128"/>
                </a:solidFill>
              </a:rPr>
              <a:t> condition</a:t>
            </a:r>
            <a:r>
              <a:rPr lang="en-US" dirty="0"/>
              <a:t>. The character pattern-matching operation is referred to as a </a:t>
            </a:r>
            <a:r>
              <a:rPr lang="en-US" i="1" dirty="0">
                <a:solidFill>
                  <a:srgbClr val="FC0128"/>
                </a:solidFill>
              </a:rPr>
              <a:t>wildcard </a:t>
            </a:r>
            <a:r>
              <a:rPr lang="en-US" dirty="0">
                <a:solidFill>
                  <a:srgbClr val="FC0128"/>
                </a:solidFill>
              </a:rPr>
              <a:t>search</a:t>
            </a:r>
            <a:r>
              <a:rPr lang="en-US" dirty="0"/>
              <a:t>. Two symbols can be used to construct the search string. </a:t>
            </a:r>
          </a:p>
          <a:p>
            <a:r>
              <a:rPr lang="en-US" dirty="0"/>
              <a:t>	Search conditions can contain either literal characters or numbers:</a:t>
            </a:r>
          </a:p>
          <a:p>
            <a:pPr lvl="1"/>
            <a:r>
              <a:rPr lang="en-US" dirty="0">
                <a:latin typeface="Courier New" pitchFamily="49" charset="0"/>
              </a:rPr>
              <a:t>		%</a:t>
            </a:r>
            <a:r>
              <a:rPr lang="en-US" dirty="0"/>
              <a:t> denotes zero or many characters.</a:t>
            </a:r>
          </a:p>
          <a:p>
            <a:pPr lvl="1"/>
            <a:r>
              <a:rPr lang="en-US" dirty="0">
                <a:latin typeface="Courier New" pitchFamily="49" charset="0"/>
              </a:rPr>
              <a:t>		_</a:t>
            </a:r>
            <a:r>
              <a:rPr lang="en-US" dirty="0"/>
              <a:t> denotes one character.</a:t>
            </a:r>
          </a:p>
          <a:p>
            <a:pPr lvl="1"/>
            <a:endParaRPr lang="en-US" dirty="0"/>
          </a:p>
        </p:txBody>
      </p:sp>
    </p:spTree>
    <p:extLst>
      <p:ext uri="{BB962C8B-B14F-4D97-AF65-F5344CB8AC3E}">
        <p14:creationId xmlns:p14="http://schemas.microsoft.com/office/powerpoint/2010/main" val="154779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3C00336-F467-488C-BA9A-FF63DD7FC134}" type="slidenum">
              <a:rPr lang="en-US"/>
              <a:pPr/>
              <a:t>47</a:t>
            </a:fld>
            <a:r>
              <a:rPr lang="en-US" dirty="0"/>
              <a:t>##</a:t>
            </a:r>
            <a:endParaRPr lang="en-US" sz="1100" dirty="0"/>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xfrm>
            <a:off x="688481" y="4416099"/>
            <a:ext cx="5504853" cy="4182457"/>
          </a:xfrm>
        </p:spPr>
        <p:txBody>
          <a:bodyPr/>
          <a:lstStyle/>
          <a:p>
            <a:r>
              <a:rPr lang="en-US" b="1" dirty="0"/>
              <a:t>Null Values</a:t>
            </a:r>
          </a:p>
          <a:p>
            <a:pPr lvl="1"/>
            <a:r>
              <a:rPr lang="en-US" dirty="0"/>
              <a:t>If a row lacks the data value for a particular column, that value is said to be </a:t>
            </a:r>
            <a:r>
              <a:rPr lang="en-US" i="1" dirty="0"/>
              <a:t>null</a:t>
            </a:r>
            <a:r>
              <a:rPr lang="en-US" dirty="0"/>
              <a:t>, or to contain a </a:t>
            </a:r>
            <a:r>
              <a:rPr lang="en-US" dirty="0">
                <a:solidFill>
                  <a:srgbClr val="FC0128"/>
                </a:solidFill>
              </a:rPr>
              <a:t>null.</a:t>
            </a:r>
            <a:r>
              <a:rPr lang="en-US" dirty="0"/>
              <a:t> </a:t>
            </a:r>
          </a:p>
          <a:p>
            <a:pPr lvl="1"/>
            <a:r>
              <a:rPr lang="en-US" dirty="0"/>
              <a:t>A null is a value that is unavailable, unassigned, unknown, or inapplicable. A null is not the same as zero or a space. Zero is a number, and a space is a character. </a:t>
            </a:r>
          </a:p>
          <a:p>
            <a:pPr lvl="1"/>
            <a:r>
              <a:rPr lang="en-US" dirty="0"/>
              <a:t>Columns of any data type can contain nulls. However, some constraints, </a:t>
            </a:r>
            <a:r>
              <a:rPr lang="en-US" dirty="0">
                <a:latin typeface="Courier New" pitchFamily="49" charset="0"/>
              </a:rPr>
              <a:t>NOT NULL</a:t>
            </a:r>
            <a:r>
              <a:rPr lang="en-US" dirty="0"/>
              <a:t> and </a:t>
            </a:r>
            <a:r>
              <a:rPr lang="en-US" dirty="0">
                <a:latin typeface="Courier New" pitchFamily="49" charset="0"/>
              </a:rPr>
              <a:t>PRIMARY KEY</a:t>
            </a:r>
            <a:r>
              <a:rPr lang="en-US" dirty="0"/>
              <a:t>, prevent nulls from being used in the column. </a:t>
            </a:r>
          </a:p>
          <a:p>
            <a:pPr lvl="1"/>
            <a:r>
              <a:rPr lang="en-US" dirty="0"/>
              <a:t>In the </a:t>
            </a:r>
            <a:r>
              <a:rPr lang="en-US" dirty="0" err="1">
                <a:latin typeface="Courier New" pitchFamily="49" charset="0"/>
              </a:rPr>
              <a:t>ManagerID</a:t>
            </a:r>
            <a:r>
              <a:rPr lang="en-US" dirty="0"/>
              <a:t> column in the </a:t>
            </a:r>
            <a:r>
              <a:rPr lang="en-US" dirty="0">
                <a:latin typeface="Courier New" pitchFamily="49" charset="0"/>
              </a:rPr>
              <a:t>Employees</a:t>
            </a:r>
            <a:r>
              <a:rPr lang="en-US" dirty="0"/>
              <a:t> table, notice that managers (like Sanchez) have no </a:t>
            </a:r>
            <a:r>
              <a:rPr lang="en-US" dirty="0" err="1"/>
              <a:t>ManagerID</a:t>
            </a:r>
            <a:r>
              <a:rPr lang="en-US" dirty="0"/>
              <a:t>. </a:t>
            </a:r>
          </a:p>
          <a:p>
            <a:pPr lvl="1"/>
            <a:r>
              <a:rPr lang="en-US" dirty="0"/>
              <a:t>If any column value in an arithmetic expression is null, the result is </a:t>
            </a:r>
            <a:r>
              <a:rPr lang="en-US" dirty="0">
                <a:solidFill>
                  <a:srgbClr val="FC0128"/>
                </a:solidFill>
              </a:rPr>
              <a:t>null.</a:t>
            </a:r>
            <a:r>
              <a:rPr lang="en-US" dirty="0"/>
              <a:t> For example, if you attempt to perform division with zero, you get an error. However, if you divide a number by null, the result is a null or unknown. </a:t>
            </a:r>
          </a:p>
          <a:p>
            <a:pPr lvl="1"/>
            <a:endParaRPr lang="en-US" dirty="0"/>
          </a:p>
          <a:p>
            <a:pPr lvl="1"/>
            <a:endParaRPr lang="en-US" dirty="0">
              <a:solidFill>
                <a:srgbClr val="000000"/>
              </a:solidFill>
            </a:endParaRPr>
          </a:p>
        </p:txBody>
      </p:sp>
    </p:spTree>
    <p:extLst>
      <p:ext uri="{BB962C8B-B14F-4D97-AF65-F5344CB8AC3E}">
        <p14:creationId xmlns:p14="http://schemas.microsoft.com/office/powerpoint/2010/main" val="4069504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AD25F89-D88C-455F-8A69-83D987A61408}" type="slidenum">
              <a:rPr lang="en-US"/>
              <a:pPr/>
              <a:t>48</a:t>
            </a:fld>
            <a:r>
              <a:rPr lang="en-US" dirty="0"/>
              <a:t>##</a:t>
            </a:r>
            <a:endParaRPr lang="en-US" sz="1100" dirty="0"/>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a:xfrm>
            <a:off x="688481" y="4416099"/>
            <a:ext cx="5504853" cy="4182457"/>
          </a:xfrm>
        </p:spPr>
        <p:txBody>
          <a:bodyPr/>
          <a:lstStyle/>
          <a:p>
            <a:r>
              <a:rPr lang="en-US" b="1"/>
              <a:t>The </a:t>
            </a:r>
            <a:r>
              <a:rPr lang="en-US" b="1">
                <a:latin typeface="Courier New" pitchFamily="49" charset="0"/>
              </a:rPr>
              <a:t>ORDER BY</a:t>
            </a:r>
            <a:r>
              <a:rPr lang="en-US" b="1"/>
              <a:t> Clause</a:t>
            </a:r>
          </a:p>
          <a:p>
            <a:pPr lvl="1"/>
            <a:r>
              <a:rPr lang="en-US"/>
              <a:t>The </a:t>
            </a:r>
            <a:r>
              <a:rPr lang="en-US">
                <a:solidFill>
                  <a:srgbClr val="FC0128"/>
                </a:solidFill>
              </a:rPr>
              <a:t>order of rows</a:t>
            </a:r>
            <a:r>
              <a:rPr lang="en-US"/>
              <a:t> returned in a query result is undefined. The </a:t>
            </a:r>
            <a:r>
              <a:rPr lang="en-US">
                <a:solidFill>
                  <a:srgbClr val="FC0128"/>
                </a:solidFill>
                <a:latin typeface="Courier New" pitchFamily="49" charset="0"/>
              </a:rPr>
              <a:t>ORDER BY</a:t>
            </a:r>
            <a:r>
              <a:rPr lang="en-US">
                <a:solidFill>
                  <a:srgbClr val="FC0128"/>
                </a:solidFill>
              </a:rPr>
              <a:t> clause</a:t>
            </a:r>
            <a:r>
              <a:rPr lang="en-US"/>
              <a:t> can be used to sort the rows. If you use the </a:t>
            </a:r>
            <a:r>
              <a:rPr lang="en-US">
                <a:latin typeface="Courier New" pitchFamily="49" charset="0"/>
              </a:rPr>
              <a:t>ORDER BY</a:t>
            </a:r>
            <a:r>
              <a:rPr lang="en-US"/>
              <a:t> clause, it must be the last clause of the SQL statement. You can specify an expression, or an alias, or column position as the sort condition. </a:t>
            </a:r>
          </a:p>
          <a:p>
            <a:pPr lvl="1"/>
            <a:endParaRPr lang="en-US">
              <a:solidFill>
                <a:srgbClr val="000000"/>
              </a:solidFill>
            </a:endParaRPr>
          </a:p>
        </p:txBody>
      </p:sp>
    </p:spTree>
    <p:extLst>
      <p:ext uri="{BB962C8B-B14F-4D97-AF65-F5344CB8AC3E}">
        <p14:creationId xmlns:p14="http://schemas.microsoft.com/office/powerpoint/2010/main" val="113511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5381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161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57</a:t>
            </a:fld>
            <a:endParaRPr lang="en-US" dirty="0"/>
          </a:p>
        </p:txBody>
      </p:sp>
    </p:spTree>
    <p:extLst>
      <p:ext uri="{BB962C8B-B14F-4D97-AF65-F5344CB8AC3E}">
        <p14:creationId xmlns:p14="http://schemas.microsoft.com/office/powerpoint/2010/main" val="4041559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270288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50028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95" name="Shape 95"/>
          <p:cNvSpPr txBox="1">
            <a:spLocks noGrp="1"/>
          </p:cNvSpPr>
          <p:nvPr>
            <p:ph type="sldNum" idx="12"/>
          </p:nvPr>
        </p:nvSpPr>
        <p:spPr>
          <a:xfrm>
            <a:off x="6308999" y="8747999"/>
            <a:ext cx="547500" cy="3945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extLst>
      <p:ext uri="{BB962C8B-B14F-4D97-AF65-F5344CB8AC3E}">
        <p14:creationId xmlns:p14="http://schemas.microsoft.com/office/powerpoint/2010/main" val="2047299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283722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357354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62</a:t>
            </a:fld>
            <a:endParaRPr lang="en-US" dirty="0"/>
          </a:p>
        </p:txBody>
      </p:sp>
    </p:spTree>
    <p:extLst>
      <p:ext uri="{BB962C8B-B14F-4D97-AF65-F5344CB8AC3E}">
        <p14:creationId xmlns:p14="http://schemas.microsoft.com/office/powerpoint/2010/main" val="249343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186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28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24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577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6583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25.png"/><Relationship Id="rId5" Type="http://schemas.openxmlformats.org/officeDocument/2006/relationships/hyperlink" Target="https://www.facebook.com/SoftwareUniversity" TargetMode="External"/><Relationship Id="rId10" Type="http://schemas.openxmlformats.org/officeDocument/2006/relationships/image" Target="../media/image24.png"/><Relationship Id="rId4" Type="http://schemas.openxmlformats.org/officeDocument/2006/relationships/hyperlink" Target="http://softuni.foundation/" TargetMode="External"/><Relationship Id="rId9"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458" y="2351427"/>
            <a:ext cx="5437955"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48637" y="2374047"/>
            <a:ext cx="3170229"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685" y="1303142"/>
            <a:ext cx="10962447"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085" y="6057654"/>
            <a:ext cx="2105462"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459" y="6035663"/>
            <a:ext cx="629415"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2789" y="6035663"/>
            <a:ext cx="1186773"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685" y="254857"/>
            <a:ext cx="10962447"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0074" y="6080062"/>
            <a:ext cx="1436897"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1602" y="5916124"/>
            <a:ext cx="2950749"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1602" y="6340279"/>
            <a:ext cx="2950749"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0972" y="4876800"/>
            <a:ext cx="2950749"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0972" y="5368739"/>
            <a:ext cx="2950749"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94018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355" y="1355076"/>
            <a:ext cx="3888360"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8713" y="1355073"/>
            <a:ext cx="47988"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6702" y="1748999"/>
            <a:ext cx="239938"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1" y="6721481"/>
            <a:ext cx="12188825"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4687" y="1353867"/>
            <a:ext cx="7197424"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05/20/2019</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19989638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027" y="703243"/>
            <a:ext cx="8403884"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44" y="2222932"/>
            <a:ext cx="3574974"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927" y="314259"/>
            <a:ext cx="2125527" cy="530284"/>
          </a:xfrm>
          <a:prstGeom prst="rect">
            <a:avLst/>
          </a:prstGeom>
        </p:spPr>
      </p:pic>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046" y="1702472"/>
            <a:ext cx="1198589"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7869" y="3776292"/>
            <a:ext cx="1166096"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6378" y="3776292"/>
            <a:ext cx="1166096"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003" y="3775662"/>
            <a:ext cx="1166096"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5253" y="3776292"/>
            <a:ext cx="1166096"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8" y="6371330"/>
            <a:ext cx="12192000"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Date Placeholder 2">
            <a:extLst>
              <a:ext uri="{FF2B5EF4-FFF2-40B4-BE49-F238E27FC236}">
                <a16:creationId xmlns:a16="http://schemas.microsoft.com/office/drawing/2014/main" id="{A0C5090E-6CF8-44E5-B9E1-699141F0FFCC}"/>
              </a:ext>
            </a:extLst>
          </p:cNvPr>
          <p:cNvSpPr>
            <a:spLocks noGrp="1"/>
          </p:cNvSpPr>
          <p:nvPr>
            <p:ph type="dt" sz="half" idx="10"/>
          </p:nvPr>
        </p:nvSpPr>
        <p:spPr/>
        <p:txBody>
          <a:bodyPr/>
          <a:lstStyle/>
          <a:p>
            <a:fld id="{055373AC-9AA7-423B-BA00-BA1C74164DBD}" type="datetime1">
              <a:rPr lang="en-US" smtClean="0"/>
              <a:pPr/>
              <a:t>05/20/2019</a:t>
            </a:fld>
            <a:endParaRPr lang="en-US" dirty="0"/>
          </a:p>
        </p:txBody>
      </p:sp>
      <p:sp>
        <p:nvSpPr>
          <p:cNvPr id="4" name="Footer Placeholder 3">
            <a:extLst>
              <a:ext uri="{FF2B5EF4-FFF2-40B4-BE49-F238E27FC236}">
                <a16:creationId xmlns:a16="http://schemas.microsoft.com/office/drawing/2014/main" id="{F9194957-EA63-44EA-BE91-D0BBA7D9252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D72737-4098-4B82-8447-1DD1996BC197}"/>
              </a:ext>
            </a:extLst>
          </p:cNvPr>
          <p:cNvSpPr>
            <a:spLocks noGrp="1"/>
          </p:cNvSpPr>
          <p:nvPr>
            <p:ph type="sldNum" sz="quarter" idx="12"/>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6143927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370" y="1186306"/>
            <a:ext cx="9501534"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5284" y="5017461"/>
            <a:ext cx="1042233"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4859" y="2384689"/>
            <a:ext cx="3226924"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228" y="1319422"/>
            <a:ext cx="1669839"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41" y="108873"/>
            <a:ext cx="9503571"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588798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Заглавие и съдържание">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05/20/2019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1225548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26092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637AE780-DEDD-40EC-AAA7-E595321E5A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196422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05/20/2019</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703597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08309" y="1409637"/>
            <a:ext cx="357123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15" y="1371603"/>
            <a:ext cx="8180332"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pic>
        <p:nvPicPr>
          <p:cNvPr id="10" name="Picture 9">
            <a:extLst>
              <a:ext uri="{FF2B5EF4-FFF2-40B4-BE49-F238E27FC236}">
                <a16:creationId xmlns:a16="http://schemas.microsoft.com/office/drawing/2014/main" id="{DF7D6D63-C0D2-4213-B1FA-96890BDE6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05/20/2019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25671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0" name="Text Placeholder 9"/>
          <p:cNvSpPr>
            <a:spLocks noGrp="1"/>
          </p:cNvSpPr>
          <p:nvPr>
            <p:ph type="body" sz="quarter" idx="10" hasCustomPrompt="1"/>
          </p:nvPr>
        </p:nvSpPr>
        <p:spPr>
          <a:xfrm>
            <a:off x="614949" y="4704825"/>
            <a:ext cx="10958928"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4949" y="5490437"/>
            <a:ext cx="10958928"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8611" y="867750"/>
            <a:ext cx="3551604"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5454401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6" name="Rectangle 5"/>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44" y="1792355"/>
            <a:ext cx="1829828"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144" y="1792355"/>
            <a:ext cx="914914"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4972" y="1121144"/>
            <a:ext cx="9927138"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619" y="100750"/>
            <a:ext cx="8397308" cy="882654"/>
          </a:xfrm>
        </p:spPr>
        <p:txBody>
          <a:bodyPr/>
          <a:lstStyle>
            <a:lvl1pPr>
              <a:defRPr/>
            </a:lvl1pPr>
          </a:lstStyle>
          <a:p>
            <a:r>
              <a:rPr lang="en-US" dirty="0"/>
              <a:t>Slide Title</a:t>
            </a:r>
          </a:p>
        </p:txBody>
      </p:sp>
      <p:pic>
        <p:nvPicPr>
          <p:cNvPr id="15" name="Picture 14">
            <a:extLst>
              <a:ext uri="{FF2B5EF4-FFF2-40B4-BE49-F238E27FC236}">
                <a16:creationId xmlns:a16="http://schemas.microsoft.com/office/drawing/2014/main" id="{00505D47-5EAF-4709-A366-B1437B04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3037" y="274595"/>
            <a:ext cx="2144287" cy="534964"/>
          </a:xfrm>
          <a:prstGeom prst="rect">
            <a:avLst/>
          </a:prstGeom>
        </p:spPr>
      </p:pic>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05/20/2019</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3942384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891" y="3314703"/>
            <a:ext cx="1260337"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619" y="100750"/>
            <a:ext cx="8397308"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8563" y="1121144"/>
            <a:ext cx="10033549"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05/20/2019</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A1E6AED5-8603-4881-90EA-963A2A5A2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037" y="274595"/>
            <a:ext cx="2144287" cy="534964"/>
          </a:xfrm>
          <a:prstGeom prst="rect">
            <a:avLst/>
          </a:prstGeom>
        </p:spPr>
      </p:pic>
    </p:spTree>
    <p:extLst>
      <p:ext uri="{BB962C8B-B14F-4D97-AF65-F5344CB8AC3E}">
        <p14:creationId xmlns:p14="http://schemas.microsoft.com/office/powerpoint/2010/main" val="19905390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05/20/2019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14462072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1573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1" y="6184672"/>
            <a:ext cx="12188825"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0306" y="4824664"/>
            <a:ext cx="1868214"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5088" y="5206772"/>
            <a:ext cx="95865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352" y="1195930"/>
            <a:ext cx="5424735"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3738" y="1195930"/>
            <a:ext cx="5424734"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767" y="6390559"/>
            <a:ext cx="808502" cy="308845"/>
          </a:xfrm>
        </p:spPr>
        <p:txBody>
          <a:bodyPr/>
          <a:lstStyle/>
          <a:p>
            <a:fld id="{055373AC-9AA7-423B-BA00-BA1C74164DBD}" type="datetime1">
              <a:rPr lang="en-US" smtClean="0"/>
              <a:pPr/>
              <a:t>05/20/2019</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5" name="Picture 14">
            <a:extLst>
              <a:ext uri="{FF2B5EF4-FFF2-40B4-BE49-F238E27FC236}">
                <a16:creationId xmlns:a16="http://schemas.microsoft.com/office/drawing/2014/main" id="{23AACB49-5E4F-4436-9D82-E83B52A7F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28129469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5" y="-17929"/>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451" y="1196126"/>
            <a:ext cx="11808021"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123" y="1830474"/>
            <a:ext cx="10958580"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05/20/2019</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2EB003D1-D2F8-474E-9E8E-075BE60E92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8508682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767" y="6397195"/>
            <a:ext cx="808502"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05/20/2019</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269" y="6397195"/>
            <a:ext cx="10564533"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3400" y="6397195"/>
            <a:ext cx="428710"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355" y="100750"/>
            <a:ext cx="9503571"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363" y="1138844"/>
            <a:ext cx="11801748"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07899356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6" r:id="rId13"/>
    <p:sldLayoutId id="2147483687" r:id="rId14"/>
    <p:sldLayoutId id="2147483689" r:id="rId15"/>
    <p:sldLayoutId id="2147483690" r:id="rId1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160" userDrawn="1">
          <p15:clr>
            <a:srgbClr val="F26B43"/>
          </p15:clr>
        </p15:guide>
        <p15:guide id="4"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apachefriends.org/index.html" TargetMode="External"/><Relationship Id="rId7" Type="http://schemas.openxmlformats.org/officeDocument/2006/relationships/image" Target="../media/image51.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hyperlink" Target="https://www.heidisql.com/" TargetMode="External"/><Relationship Id="rId10" Type="http://schemas.openxmlformats.org/officeDocument/2006/relationships/image" Target="../media/image54.png"/><Relationship Id="rId4" Type="http://schemas.openxmlformats.org/officeDocument/2006/relationships/hyperlink" Target="http://www.mysql.com/" TargetMode="External"/><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en.wikipedia.org/wiki/SQL#Standardization"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hyperlink" Target="http://www.xs-software.com/" TargetMode="External"/><Relationship Id="rId18" Type="http://schemas.openxmlformats.org/officeDocument/2006/relationships/image" Target="../media/image80.png"/><Relationship Id="rId26" Type="http://schemas.openxmlformats.org/officeDocument/2006/relationships/image" Target="../media/image84.jpeg"/><Relationship Id="rId3" Type="http://schemas.openxmlformats.org/officeDocument/2006/relationships/hyperlink" Target="http://www.infragistics.com/" TargetMode="External"/><Relationship Id="rId21" Type="http://schemas.openxmlformats.org/officeDocument/2006/relationships/hyperlink" Target="http://smartit.bg/" TargetMode="External"/><Relationship Id="rId7" Type="http://schemas.openxmlformats.org/officeDocument/2006/relationships/hyperlink" Target="https://netpeak.bg/" TargetMode="External"/><Relationship Id="rId12" Type="http://schemas.openxmlformats.org/officeDocument/2006/relationships/image" Target="../media/image77.png"/><Relationship Id="rId17" Type="http://schemas.openxmlformats.org/officeDocument/2006/relationships/hyperlink" Target="http://www.postbank.bg/" TargetMode="External"/><Relationship Id="rId25" Type="http://schemas.openxmlformats.org/officeDocument/2006/relationships/hyperlink" Target="https://stemo.bg/en/" TargetMode="External"/><Relationship Id="rId2" Type="http://schemas.openxmlformats.org/officeDocument/2006/relationships/notesSlide" Target="../notesSlides/notesSlide39.xml"/><Relationship Id="rId16" Type="http://schemas.openxmlformats.org/officeDocument/2006/relationships/image" Target="../media/image79.png"/><Relationship Id="rId20"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hyperlink" Target="http://www.telenor.bg/" TargetMode="External"/><Relationship Id="rId24" Type="http://schemas.openxmlformats.org/officeDocument/2006/relationships/image" Target="../media/image83.png"/><Relationship Id="rId5" Type="http://schemas.openxmlformats.org/officeDocument/2006/relationships/hyperlink" Target="https://www.indeavr.com/en" TargetMode="External"/><Relationship Id="rId15" Type="http://schemas.openxmlformats.org/officeDocument/2006/relationships/hyperlink" Target="https://www.sbtech.com/" TargetMode="External"/><Relationship Id="rId23" Type="http://schemas.openxmlformats.org/officeDocument/2006/relationships/hyperlink" Target="https://motion-software.com/" TargetMode="External"/><Relationship Id="rId10" Type="http://schemas.openxmlformats.org/officeDocument/2006/relationships/image" Target="../media/image76.png"/><Relationship Id="rId19" Type="http://schemas.openxmlformats.org/officeDocument/2006/relationships/hyperlink" Target="https://www.superhosting.bg/" TargetMode="External"/><Relationship Id="rId4" Type="http://schemas.openxmlformats.org/officeDocument/2006/relationships/image" Target="../media/image73.png"/><Relationship Id="rId9" Type="http://schemas.openxmlformats.org/officeDocument/2006/relationships/hyperlink" Target="https://www.softwaregroup.com/" TargetMode="External"/><Relationship Id="rId14" Type="http://schemas.openxmlformats.org/officeDocument/2006/relationships/image" Target="../media/image78.png"/><Relationship Id="rId22"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85.jpeg"/><Relationship Id="rId7"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hyperlink" Target="http://www.world-of-myths.com/" TargetMode="External"/><Relationship Id="rId5" Type="http://schemas.openxmlformats.org/officeDocument/2006/relationships/image" Target="../media/image86.png"/><Relationship Id="rId4" Type="http://schemas.openxmlformats.org/officeDocument/2006/relationships/hyperlink" Target="https://www.onebitsoftware.net/" TargetMode="External"/><Relationship Id="rId9" Type="http://schemas.openxmlformats.org/officeDocument/2006/relationships/image" Target="../media/image88.gif"/></Relationships>
</file>

<file path=ppt/slides/_rels/slide6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90.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rmAutofit/>
          </a:bodyPr>
          <a:lstStyle/>
          <a:p>
            <a:pPr lvl="0">
              <a:spcBef>
                <a:spcPts val="0"/>
              </a:spcBef>
              <a:spcAft>
                <a:spcPts val="0"/>
              </a:spcAft>
              <a:buClr>
                <a:srgbClr val="F2B254"/>
              </a:buClr>
              <a:buSzPct val="25000"/>
            </a:pPr>
            <a:r>
              <a:rPr lang="en-US" sz="3600" dirty="0">
                <a:ea typeface="Calibri"/>
                <a:cs typeface="Calibri"/>
                <a:sym typeface="Calibri"/>
              </a:rPr>
              <a:t>How do RDBMS work?</a:t>
            </a:r>
          </a:p>
        </p:txBody>
      </p:sp>
      <p:sp>
        <p:nvSpPr>
          <p:cNvPr id="5" name="Title 4"/>
          <p:cNvSpPr>
            <a:spLocks noGrp="1"/>
          </p:cNvSpPr>
          <p:nvPr>
            <p:ph type="title"/>
          </p:nvPr>
        </p:nvSpPr>
        <p:spPr/>
        <p:txBody>
          <a:bodyPr>
            <a:normAutofit/>
          </a:bodyPr>
          <a:lstStyle/>
          <a:p>
            <a:r>
              <a:rPr lang="en-US" dirty="0" smtClean="0"/>
              <a:t>MySQL Introduction</a:t>
            </a:r>
            <a:endParaRPr lang="en-US" dirty="0"/>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dirty="0">
                <a:hlinkClick r:id="rId3"/>
              </a:rPr>
              <a:t>http://softuni.bg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p:txBody>
          <a:bodyPr/>
          <a:lstStyle/>
          <a:p>
            <a:r>
              <a:rPr lang="en-US" dirty="0"/>
              <a:t>Technical Trainers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8412" y="2351427"/>
            <a:ext cx="3962400" cy="204393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12" y="2438400"/>
            <a:ext cx="2516483" cy="2116230"/>
          </a:xfrm>
          <a:prstGeom prst="rect">
            <a:avLst/>
          </a:prstGeom>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0" name="Shape 160"/>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Storage vs. Management (2)</a:t>
            </a:r>
          </a:p>
        </p:txBody>
      </p:sp>
      <p:sp>
        <p:nvSpPr>
          <p:cNvPr id="158" name="Shape 158"/>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10</a:t>
            </a:fld>
            <a:endParaRPr lang="en-US" sz="1000" dirty="0">
              <a:latin typeface="Calibri"/>
              <a:ea typeface="Calibri"/>
              <a:cs typeface="Calibri"/>
              <a:sym typeface="Calibri"/>
            </a:endParaRPr>
          </a:p>
        </p:txBody>
      </p:sp>
      <p:sp>
        <p:nvSpPr>
          <p:cNvPr id="159" name="Shape 159"/>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Storing data is not the primary reason to use a </a:t>
            </a:r>
            <a:r>
              <a:rPr lang="en-US" sz="3200" b="1" dirty="0">
                <a:solidFill>
                  <a:schemeClr val="bg1"/>
                </a:solidFill>
                <a:ea typeface="Calibri"/>
                <a:cs typeface="Calibri"/>
                <a:sym typeface="Calibri"/>
              </a:rPr>
              <a:t>d</a:t>
            </a:r>
            <a:r>
              <a:rPr lang="en-US" sz="3200" b="1" i="0" u="none" strike="noStrike" cap="none" dirty="0" smtClean="0">
                <a:solidFill>
                  <a:schemeClr val="bg1"/>
                </a:solidFill>
                <a:ea typeface="Calibri"/>
                <a:cs typeface="Calibri"/>
                <a:sym typeface="Calibri"/>
              </a:rPr>
              <a:t>atabase</a:t>
            </a:r>
            <a:endParaRPr lang="en-US" sz="3200" b="1" i="0" u="none" strike="noStrike" cap="none" dirty="0">
              <a:solidFill>
                <a:schemeClr val="bg1"/>
              </a:solidFill>
              <a:ea typeface="Calibri"/>
              <a:cs typeface="Calibri"/>
              <a:sym typeface="Calibri"/>
            </a:endParaRPr>
          </a:p>
          <a:p>
            <a:pPr marR="0" lvl="0" algn="l" rtl="0">
              <a:lnSpc>
                <a:spcPct val="105000"/>
              </a:lnSpc>
              <a:spcBef>
                <a:spcPts val="1200"/>
              </a:spcBef>
              <a:spcAft>
                <a:spcPts val="0"/>
              </a:spcAft>
              <a:buClr>
                <a:schemeClr val="tx1"/>
              </a:buClr>
              <a:buSzPct val="100000"/>
            </a:pPr>
            <a:r>
              <a:rPr lang="en-US" sz="3200" b="1" i="0" u="none" strike="noStrike" cap="none" dirty="0">
                <a:solidFill>
                  <a:schemeClr val="bg1"/>
                </a:solidFill>
                <a:ea typeface="Calibri"/>
                <a:cs typeface="Calibri"/>
                <a:sym typeface="Calibri"/>
              </a:rPr>
              <a:t>Flat storage </a:t>
            </a:r>
            <a:r>
              <a:rPr lang="en-US" sz="3200" b="0" i="0" u="none" strike="noStrike" cap="none" dirty="0">
                <a:ea typeface="Calibri"/>
                <a:cs typeface="Calibri"/>
                <a:sym typeface="Calibri"/>
              </a:rPr>
              <a:t>eventually runs into issues </a:t>
            </a:r>
            <a:r>
              <a:rPr lang="en-US" sz="3200" b="0" i="0" u="none" strike="noStrike" cap="none" dirty="0" smtClean="0">
                <a:ea typeface="Calibri"/>
                <a:cs typeface="Calibri"/>
                <a:sym typeface="Calibri"/>
              </a:rPr>
              <a:t>with:</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Size</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Ease </a:t>
            </a:r>
            <a:r>
              <a:rPr lang="en-US" sz="3000" b="0" i="0" u="none" strike="noStrike" cap="none" dirty="0">
                <a:ea typeface="Calibri"/>
                <a:cs typeface="Calibri"/>
                <a:sym typeface="Calibri"/>
              </a:rPr>
              <a:t>of </a:t>
            </a:r>
            <a:r>
              <a:rPr lang="en-US" sz="3000" b="0" i="0" u="none" strike="noStrike" cap="none" dirty="0" smtClean="0">
                <a:ea typeface="Calibri"/>
                <a:cs typeface="Calibri"/>
                <a:sym typeface="Calibri"/>
              </a:rPr>
              <a:t>updating</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Accuracy</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Security</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Redundancy</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Importance</a:t>
            </a:r>
            <a:endParaRPr lang="en-US" sz="3000" b="0" i="0" u="none" strike="noStrike" cap="none" dirty="0">
              <a:ea typeface="Calibri"/>
              <a:cs typeface="Calibri"/>
              <a:sym typeface="Calibri"/>
            </a:endParaRPr>
          </a:p>
        </p:txBody>
      </p:sp>
      <p:pic>
        <p:nvPicPr>
          <p:cNvPr id="161" name="Shape 161"/>
          <p:cNvPicPr preferRelativeResize="0"/>
          <p:nvPr/>
        </p:nvPicPr>
        <p:blipFill rotWithShape="1">
          <a:blip r:embed="rId3">
            <a:alphaModFix/>
          </a:blip>
          <a:srcRect/>
          <a:stretch/>
        </p:blipFill>
        <p:spPr>
          <a:xfrm>
            <a:off x="5942012" y="3429000"/>
            <a:ext cx="3134069" cy="2380463"/>
          </a:xfrm>
          <a:prstGeom prst="rect">
            <a:avLst/>
          </a:prstGeom>
          <a:noFill/>
          <a:ln>
            <a:noFill/>
          </a:ln>
        </p:spPr>
      </p:pic>
    </p:spTree>
    <p:extLst>
      <p:ext uri="{BB962C8B-B14F-4D97-AF65-F5344CB8AC3E}">
        <p14:creationId xmlns:p14="http://schemas.microsoft.com/office/powerpoint/2010/main" val="38659351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7955" y="5029200"/>
            <a:ext cx="10958928" cy="768084"/>
          </a:xfrm>
        </p:spPr>
        <p:txBody>
          <a:bodyPr/>
          <a:lstStyle/>
          <a:p>
            <a:r>
              <a:rPr lang="en-US" dirty="0" smtClean="0"/>
              <a:t>Database Engine</a:t>
            </a:r>
            <a:endParaRPr lang="en-US" dirty="0"/>
          </a:p>
        </p:txBody>
      </p:sp>
      <p:grpSp>
        <p:nvGrpSpPr>
          <p:cNvPr id="4" name="Shape 168"/>
          <p:cNvGrpSpPr/>
          <p:nvPr/>
        </p:nvGrpSpPr>
        <p:grpSpPr>
          <a:xfrm>
            <a:off x="4632425" y="1524000"/>
            <a:ext cx="2676458" cy="2644350"/>
            <a:chOff x="3274100" y="914400"/>
            <a:chExt cx="4757195" cy="4645869"/>
          </a:xfrm>
        </p:grpSpPr>
        <p:pic>
          <p:nvPicPr>
            <p:cNvPr id="5" name="Shape 169"/>
            <p:cNvPicPr preferRelativeResize="0"/>
            <p:nvPr/>
          </p:nvPicPr>
          <p:blipFill rotWithShape="1">
            <a:blip r:embed="rId2">
              <a:alphaModFix/>
            </a:blip>
            <a:srcRect/>
            <a:stretch/>
          </p:blipFill>
          <p:spPr>
            <a:xfrm>
              <a:off x="4151313" y="914400"/>
              <a:ext cx="3879982" cy="3879982"/>
            </a:xfrm>
            <a:prstGeom prst="rect">
              <a:avLst/>
            </a:prstGeom>
            <a:noFill/>
            <a:ln>
              <a:noFill/>
            </a:ln>
          </p:spPr>
        </p:pic>
        <p:pic>
          <p:nvPicPr>
            <p:cNvPr id="6" name="Shape 170"/>
            <p:cNvPicPr preferRelativeResize="0"/>
            <p:nvPr/>
          </p:nvPicPr>
          <p:blipFill rotWithShape="1">
            <a:blip r:embed="rId3">
              <a:alphaModFix/>
            </a:blip>
            <a:srcRect/>
            <a:stretch/>
          </p:blipFill>
          <p:spPr>
            <a:xfrm rot="-2853782">
              <a:off x="3729181" y="2505534"/>
              <a:ext cx="2739800" cy="2440588"/>
            </a:xfrm>
            <a:prstGeom prst="rect">
              <a:avLst/>
            </a:prstGeom>
            <a:noFill/>
            <a:ln>
              <a:noFill/>
            </a:ln>
          </p:spPr>
        </p:pic>
      </p:grpSp>
      <p:sp>
        <p:nvSpPr>
          <p:cNvPr id="7" name="Shape 158"/>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latin typeface="Calibri"/>
                <a:ea typeface="Calibri"/>
                <a:cs typeface="Calibri"/>
                <a:sym typeface="Calibri"/>
              </a:rPr>
              <a:t>11</a:t>
            </a:r>
            <a:endParaRPr lang="en-US" sz="1000" dirty="0">
              <a:latin typeface="Calibri"/>
              <a:ea typeface="Calibri"/>
              <a:cs typeface="Calibri"/>
              <a:sym typeface="Calibri"/>
            </a:endParaRPr>
          </a:p>
        </p:txBody>
      </p:sp>
    </p:spTree>
    <p:extLst>
      <p:ext uri="{BB962C8B-B14F-4D97-AF65-F5344CB8AC3E}">
        <p14:creationId xmlns:p14="http://schemas.microsoft.com/office/powerpoint/2010/main" val="32173246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Shape 177"/>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Database Engine Flow</a:t>
            </a:r>
          </a:p>
        </p:txBody>
      </p:sp>
      <p:sp>
        <p:nvSpPr>
          <p:cNvPr id="175" name="Shape 17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ea typeface="Calibri"/>
                <a:cs typeface="Calibri"/>
                <a:sym typeface="Calibri"/>
              </a:rPr>
              <a:t>12</a:t>
            </a:fld>
            <a:endParaRPr lang="en-US" sz="1000" dirty="0">
              <a:ea typeface="Calibri"/>
              <a:cs typeface="Calibri"/>
              <a:sym typeface="Calibri"/>
            </a:endParaRPr>
          </a:p>
        </p:txBody>
      </p:sp>
      <p:sp>
        <p:nvSpPr>
          <p:cNvPr id="176" name="Shape 176"/>
          <p:cNvSpPr txBox="1">
            <a:spLocks noGrp="1"/>
          </p:cNvSpPr>
          <p:nvPr>
            <p:ph type="body" idx="4294967295"/>
          </p:nvPr>
        </p:nvSpPr>
        <p:spPr>
          <a:xfrm>
            <a:off x="190355" y="1208261"/>
            <a:ext cx="11804650" cy="5570537"/>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SQL Server uses the Client-Server Model</a:t>
            </a:r>
          </a:p>
        </p:txBody>
      </p:sp>
      <p:sp>
        <p:nvSpPr>
          <p:cNvPr id="184" name="Shape 184"/>
          <p:cNvSpPr/>
          <p:nvPr/>
        </p:nvSpPr>
        <p:spPr>
          <a:xfrm>
            <a:off x="7554419" y="2945994"/>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Access</a:t>
            </a:r>
            <a:endParaRPr sz="2400" dirty="0">
              <a:ea typeface="Calibri"/>
              <a:cs typeface="Calibri"/>
              <a:sym typeface="Calibri"/>
            </a:endParaRPr>
          </a:p>
        </p:txBody>
      </p:sp>
      <p:sp>
        <p:nvSpPr>
          <p:cNvPr id="189" name="Shape 189"/>
          <p:cNvSpPr/>
          <p:nvPr/>
        </p:nvSpPr>
        <p:spPr>
          <a:xfrm flipH="1">
            <a:off x="3399892" y="4709996"/>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Data</a:t>
            </a:r>
            <a:endParaRPr sz="2400" dirty="0">
              <a:ea typeface="Calibri"/>
              <a:cs typeface="Calibri"/>
              <a:sym typeface="Calibri"/>
            </a:endParaRPr>
          </a:p>
        </p:txBody>
      </p:sp>
      <p:grpSp>
        <p:nvGrpSpPr>
          <p:cNvPr id="4" name="Group 3"/>
          <p:cNvGrpSpPr/>
          <p:nvPr/>
        </p:nvGrpSpPr>
        <p:grpSpPr>
          <a:xfrm>
            <a:off x="9072471" y="2349178"/>
            <a:ext cx="2432141" cy="3288701"/>
            <a:chOff x="9072471" y="2349178"/>
            <a:chExt cx="2432141" cy="3288701"/>
          </a:xfrm>
        </p:grpSpPr>
        <p:sp>
          <p:nvSpPr>
            <p:cNvPr id="25" name="Rectangle: Rounded Corners 44">
              <a:extLst>
                <a:ext uri="{FF2B5EF4-FFF2-40B4-BE49-F238E27FC236}">
                  <a16:creationId xmlns:a16="http://schemas.microsoft.com/office/drawing/2014/main" id="{F60876DB-1F05-489D-9710-E9FBB41BCEE4}"/>
                </a:ext>
              </a:extLst>
            </p:cNvPr>
            <p:cNvSpPr/>
            <p:nvPr/>
          </p:nvSpPr>
          <p:spPr>
            <a:xfrm>
              <a:off x="9072471" y="2349178"/>
              <a:ext cx="2432141" cy="3288701"/>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Database</a:t>
              </a:r>
              <a:endParaRPr lang="en-US" sz="2400" b="1" dirty="0">
                <a:solidFill>
                  <a:schemeClr val="tx1"/>
                </a:solidFill>
              </a:endParaRPr>
            </a:p>
          </p:txBody>
        </p:sp>
        <p:pic>
          <p:nvPicPr>
            <p:cNvPr id="27" name="Shape 196"/>
            <p:cNvPicPr preferRelativeResize="0"/>
            <p:nvPr/>
          </p:nvPicPr>
          <p:blipFill rotWithShape="1">
            <a:blip r:embed="rId3">
              <a:alphaModFix/>
              <a:duotone>
                <a:prstClr val="black"/>
                <a:schemeClr val="accent3">
                  <a:tint val="45000"/>
                  <a:satMod val="400000"/>
                </a:schemeClr>
              </a:duotone>
            </a:blip>
            <a:srcRect/>
            <a:stretch/>
          </p:blipFill>
          <p:spPr>
            <a:xfrm>
              <a:off x="9492039" y="3275681"/>
              <a:ext cx="1739115" cy="1739115"/>
            </a:xfrm>
            <a:prstGeom prst="rect">
              <a:avLst/>
            </a:prstGeom>
            <a:noFill/>
            <a:ln>
              <a:noFill/>
            </a:ln>
          </p:spPr>
        </p:pic>
      </p:grpSp>
      <p:grpSp>
        <p:nvGrpSpPr>
          <p:cNvPr id="2" name="Group 1"/>
          <p:cNvGrpSpPr/>
          <p:nvPr/>
        </p:nvGrpSpPr>
        <p:grpSpPr>
          <a:xfrm>
            <a:off x="4878379" y="2291854"/>
            <a:ext cx="2492953" cy="3288701"/>
            <a:chOff x="4878379" y="2291854"/>
            <a:chExt cx="2492953" cy="3288701"/>
          </a:xfrm>
        </p:grpSpPr>
        <p:sp>
          <p:nvSpPr>
            <p:cNvPr id="28" name="Rectangle: Rounded Corners 44">
              <a:extLst>
                <a:ext uri="{FF2B5EF4-FFF2-40B4-BE49-F238E27FC236}">
                  <a16:creationId xmlns:a16="http://schemas.microsoft.com/office/drawing/2014/main" id="{F60876DB-1F05-489D-9710-E9FBB41BCEE4}"/>
                </a:ext>
              </a:extLst>
            </p:cNvPr>
            <p:cNvSpPr/>
            <p:nvPr/>
          </p:nvSpPr>
          <p:spPr>
            <a:xfrm>
              <a:off x="4878379" y="2291854"/>
              <a:ext cx="2492953" cy="3288701"/>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Engine</a:t>
              </a:r>
              <a:endParaRPr lang="en-US" sz="2400" b="1" dirty="0">
                <a:solidFill>
                  <a:schemeClr val="tx1"/>
                </a:solidFill>
              </a:endParaRPr>
            </a:p>
          </p:txBody>
        </p:sp>
        <p:pic>
          <p:nvPicPr>
            <p:cNvPr id="193" name="Shape 193"/>
            <p:cNvPicPr preferRelativeResize="0"/>
            <p:nvPr/>
          </p:nvPicPr>
          <p:blipFill rotWithShape="1">
            <a:blip r:embed="rId4">
              <a:alphaModFix/>
              <a:duotone>
                <a:prstClr val="black"/>
                <a:schemeClr val="accent3">
                  <a:tint val="45000"/>
                  <a:satMod val="400000"/>
                </a:schemeClr>
              </a:duotone>
            </a:blip>
            <a:srcRect/>
            <a:stretch/>
          </p:blipFill>
          <p:spPr>
            <a:xfrm>
              <a:off x="5180012" y="3082037"/>
              <a:ext cx="1889688" cy="1932759"/>
            </a:xfrm>
            <a:prstGeom prst="rect">
              <a:avLst/>
            </a:prstGeom>
            <a:noFill/>
            <a:ln>
              <a:noFill/>
            </a:ln>
          </p:spPr>
        </p:pic>
      </p:grpSp>
      <p:grpSp>
        <p:nvGrpSpPr>
          <p:cNvPr id="3" name="Group 2"/>
          <p:cNvGrpSpPr/>
          <p:nvPr/>
        </p:nvGrpSpPr>
        <p:grpSpPr>
          <a:xfrm>
            <a:off x="684287" y="2291854"/>
            <a:ext cx="2492953" cy="3288701"/>
            <a:chOff x="517668" y="2286311"/>
            <a:chExt cx="2492953" cy="3288701"/>
          </a:xfrm>
        </p:grpSpPr>
        <p:sp>
          <p:nvSpPr>
            <p:cNvPr id="29" name="Rectangle: Rounded Corners 44">
              <a:extLst>
                <a:ext uri="{FF2B5EF4-FFF2-40B4-BE49-F238E27FC236}">
                  <a16:creationId xmlns:a16="http://schemas.microsoft.com/office/drawing/2014/main" id="{F60876DB-1F05-489D-9710-E9FBB41BCEE4}"/>
                </a:ext>
              </a:extLst>
            </p:cNvPr>
            <p:cNvSpPr/>
            <p:nvPr/>
          </p:nvSpPr>
          <p:spPr>
            <a:xfrm>
              <a:off x="517668" y="2286311"/>
              <a:ext cx="2492953" cy="3288701"/>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Clients</a:t>
              </a:r>
              <a:endParaRPr lang="en-US" sz="2400" b="1" dirty="0">
                <a:solidFill>
                  <a:schemeClr val="tx1"/>
                </a:solidFill>
              </a:endParaRPr>
            </a:p>
          </p:txBody>
        </p:sp>
        <p:grpSp>
          <p:nvGrpSpPr>
            <p:cNvPr id="180" name="Shape 180"/>
            <p:cNvGrpSpPr/>
            <p:nvPr/>
          </p:nvGrpSpPr>
          <p:grpSpPr>
            <a:xfrm>
              <a:off x="682942" y="2667438"/>
              <a:ext cx="2042277" cy="2615187"/>
              <a:chOff x="1324666" y="2218443"/>
              <a:chExt cx="2390817" cy="3061501"/>
            </a:xfrm>
          </p:grpSpPr>
          <p:pic>
            <p:nvPicPr>
              <p:cNvPr id="181" name="Shape 181"/>
              <p:cNvPicPr preferRelativeResize="0"/>
              <p:nvPr/>
            </p:nvPicPr>
            <p:blipFill rotWithShape="1">
              <a:blip r:embed="rId5">
                <a:alphaModFix/>
                <a:duotone>
                  <a:prstClr val="black"/>
                  <a:schemeClr val="accent3">
                    <a:tint val="45000"/>
                    <a:satMod val="400000"/>
                  </a:schemeClr>
                </a:duotone>
              </a:blip>
              <a:srcRect/>
              <a:stretch/>
            </p:blipFill>
            <p:spPr>
              <a:xfrm>
                <a:off x="2498234" y="4062695"/>
                <a:ext cx="1217249" cy="1217249"/>
              </a:xfrm>
              <a:prstGeom prst="rect">
                <a:avLst/>
              </a:prstGeom>
              <a:noFill/>
              <a:ln>
                <a:noFill/>
              </a:ln>
            </p:spPr>
          </p:pic>
          <p:pic>
            <p:nvPicPr>
              <p:cNvPr id="182" name="Shape 182"/>
              <p:cNvPicPr preferRelativeResize="0"/>
              <p:nvPr/>
            </p:nvPicPr>
            <p:blipFill rotWithShape="1">
              <a:blip r:embed="rId6">
                <a:alphaModFix/>
                <a:duotone>
                  <a:prstClr val="black"/>
                  <a:schemeClr val="accent3">
                    <a:tint val="45000"/>
                    <a:satMod val="400000"/>
                  </a:schemeClr>
                </a:duotone>
              </a:blip>
              <a:srcRect/>
              <a:stretch/>
            </p:blipFill>
            <p:spPr>
              <a:xfrm>
                <a:off x="1324666" y="4125028"/>
                <a:ext cx="1066800" cy="1066800"/>
              </a:xfrm>
              <a:prstGeom prst="rect">
                <a:avLst/>
              </a:prstGeom>
              <a:noFill/>
              <a:ln>
                <a:noFill/>
              </a:ln>
            </p:spPr>
          </p:pic>
          <p:pic>
            <p:nvPicPr>
              <p:cNvPr id="183" name="Shape 183"/>
              <p:cNvPicPr preferRelativeResize="0"/>
              <p:nvPr/>
            </p:nvPicPr>
            <p:blipFill rotWithShape="1">
              <a:blip r:embed="rId7">
                <a:alphaModFix/>
                <a:duotone>
                  <a:prstClr val="black"/>
                  <a:schemeClr val="accent3">
                    <a:tint val="45000"/>
                    <a:satMod val="400000"/>
                  </a:schemeClr>
                </a:duotone>
              </a:blip>
              <a:srcRect/>
              <a:stretch/>
            </p:blipFill>
            <p:spPr>
              <a:xfrm>
                <a:off x="1803918" y="2218443"/>
                <a:ext cx="1616659" cy="1616659"/>
              </a:xfrm>
              <a:prstGeom prst="rect">
                <a:avLst/>
              </a:prstGeom>
              <a:noFill/>
              <a:ln>
                <a:noFill/>
              </a:ln>
            </p:spPr>
          </p:pic>
        </p:grpSp>
      </p:grpSp>
      <p:sp>
        <p:nvSpPr>
          <p:cNvPr id="31" name="Shape 189"/>
          <p:cNvSpPr/>
          <p:nvPr/>
        </p:nvSpPr>
        <p:spPr>
          <a:xfrm flipH="1">
            <a:off x="7554419" y="4709996"/>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Data</a:t>
            </a:r>
            <a:endParaRPr sz="2400" dirty="0">
              <a:ea typeface="Calibri"/>
              <a:cs typeface="Calibri"/>
              <a:sym typeface="Calibri"/>
            </a:endParaRPr>
          </a:p>
        </p:txBody>
      </p:sp>
      <p:sp>
        <p:nvSpPr>
          <p:cNvPr id="32" name="Shape 184"/>
          <p:cNvSpPr/>
          <p:nvPr/>
        </p:nvSpPr>
        <p:spPr>
          <a:xfrm>
            <a:off x="3399892" y="2945994"/>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Query</a:t>
            </a:r>
            <a:endParaRPr sz="2400" dirty="0">
              <a:ea typeface="Calibri"/>
              <a:cs typeface="Calibri"/>
              <a:sym typeface="Calibri"/>
            </a:endParaRPr>
          </a:p>
        </p:txBody>
      </p:sp>
    </p:spTree>
    <p:extLst>
      <p:ext uri="{BB962C8B-B14F-4D97-AF65-F5344CB8AC3E}">
        <p14:creationId xmlns:p14="http://schemas.microsoft.com/office/powerpoint/2010/main" val="4927092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9"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3212" y="1227272"/>
            <a:ext cx="11815018" cy="5201066"/>
          </a:xfrm>
        </p:spPr>
        <p:txBody>
          <a:bodyPr/>
          <a:lstStyle/>
          <a:p>
            <a:pPr marL="0" indent="0">
              <a:buNone/>
            </a:pPr>
            <a:r>
              <a:rPr lang="en-US" dirty="0"/>
              <a:t> </a:t>
            </a:r>
          </a:p>
        </p:txBody>
      </p:sp>
      <p:sp>
        <p:nvSpPr>
          <p:cNvPr id="3" name="Title 2"/>
          <p:cNvSpPr>
            <a:spLocks noGrp="1"/>
          </p:cNvSpPr>
          <p:nvPr>
            <p:ph type="title"/>
          </p:nvPr>
        </p:nvSpPr>
        <p:spPr/>
        <p:txBody>
          <a:bodyPr/>
          <a:lstStyle/>
          <a:p>
            <a:r>
              <a:rPr lang="en-US" dirty="0" smtClean="0"/>
              <a:t>Database Engine Flow (2)</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13</a:t>
            </a:fld>
            <a:endParaRPr lang="en-US" dirty="0"/>
          </a:p>
        </p:txBody>
      </p:sp>
      <p:pic>
        <p:nvPicPr>
          <p:cNvPr id="5" name="Shape 206"/>
          <p:cNvPicPr preferRelativeResize="0"/>
          <p:nvPr/>
        </p:nvPicPr>
        <p:blipFill>
          <a:blip r:embed="rId2">
            <a:alphaModFix/>
          </a:blip>
          <a:stretch>
            <a:fillRect/>
          </a:stretch>
        </p:blipFill>
        <p:spPr>
          <a:xfrm>
            <a:off x="2008440" y="1569024"/>
            <a:ext cx="5867400" cy="4517561"/>
          </a:xfrm>
          <a:prstGeom prst="rect">
            <a:avLst/>
          </a:prstGeom>
          <a:noFill/>
          <a:ln>
            <a:noFill/>
          </a:ln>
        </p:spPr>
      </p:pic>
    </p:spTree>
    <p:extLst>
      <p:ext uri="{BB962C8B-B14F-4D97-AF65-F5344CB8AC3E}">
        <p14:creationId xmlns:p14="http://schemas.microsoft.com/office/powerpoint/2010/main" val="2712787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Top Database Engines</a:t>
            </a:r>
          </a:p>
        </p:txBody>
      </p:sp>
      <p:sp>
        <p:nvSpPr>
          <p:cNvPr id="211" name="Shape 211"/>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14</a:t>
            </a:fld>
            <a:endParaRPr lang="en-US" sz="1000" dirty="0">
              <a:latin typeface="Calibri"/>
              <a:ea typeface="Calibri"/>
              <a:cs typeface="Calibri"/>
              <a:sym typeface="Calibri"/>
            </a:endParaRPr>
          </a:p>
        </p:txBody>
      </p:sp>
      <p:sp>
        <p:nvSpPr>
          <p:cNvPr id="213" name="Shape 213"/>
          <p:cNvSpPr txBox="1"/>
          <p:nvPr/>
        </p:nvSpPr>
        <p:spPr>
          <a:xfrm>
            <a:off x="3345359" y="6244375"/>
            <a:ext cx="5498108"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u="sng" dirty="0">
                <a:ea typeface="Calibri"/>
                <a:cs typeface="Calibri"/>
                <a:sym typeface="Calibri"/>
              </a:rPr>
              <a:t>Source: http://db-engines.com/en/ranking</a:t>
            </a:r>
          </a:p>
        </p:txBody>
      </p:sp>
      <p:pic>
        <p:nvPicPr>
          <p:cNvPr id="4" name="Picture 3"/>
          <p:cNvPicPr>
            <a:picLocks noChangeAspect="1"/>
          </p:cNvPicPr>
          <p:nvPr/>
        </p:nvPicPr>
        <p:blipFill>
          <a:blip r:embed="rId3"/>
          <a:stretch>
            <a:fillRect/>
          </a:stretch>
        </p:blipFill>
        <p:spPr>
          <a:xfrm>
            <a:off x="1327149" y="1709737"/>
            <a:ext cx="9534525" cy="3438525"/>
          </a:xfrm>
          <a:prstGeom prst="rect">
            <a:avLst/>
          </a:prstGeom>
        </p:spPr>
      </p:pic>
    </p:spTree>
    <p:extLst>
      <p:ext uri="{BB962C8B-B14F-4D97-AF65-F5344CB8AC3E}">
        <p14:creationId xmlns:p14="http://schemas.microsoft.com/office/powerpoint/2010/main" val="27560946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5" y="1196129"/>
            <a:ext cx="11815018" cy="5201066"/>
          </a:xfrm>
        </p:spPr>
        <p:txBody>
          <a:bodyPr>
            <a:normAutofit/>
          </a:bodyPr>
          <a:lstStyle/>
          <a:p>
            <a:r>
              <a:rPr lang="en-US" sz="3200" dirty="0" smtClean="0"/>
              <a:t>Relational database (</a:t>
            </a:r>
            <a:r>
              <a:rPr lang="en-US" sz="3200" b="1" dirty="0" smtClean="0">
                <a:solidFill>
                  <a:schemeClr val="bg1"/>
                </a:solidFill>
              </a:rPr>
              <a:t>RDBMS</a:t>
            </a:r>
            <a:r>
              <a:rPr lang="en-US" sz="3200" dirty="0" smtClean="0"/>
              <a:t>)</a:t>
            </a:r>
          </a:p>
          <a:p>
            <a:r>
              <a:rPr lang="en-US" sz="3200" dirty="0" smtClean="0"/>
              <a:t>Document-oriented database</a:t>
            </a:r>
          </a:p>
          <a:p>
            <a:pPr>
              <a:buClr>
                <a:schemeClr val="tx1"/>
              </a:buClr>
            </a:pPr>
            <a:r>
              <a:rPr lang="en-US" sz="3200" b="1" dirty="0" smtClean="0">
                <a:solidFill>
                  <a:schemeClr val="bg1"/>
                </a:solidFill>
              </a:rPr>
              <a:t>Key-value</a:t>
            </a:r>
            <a:r>
              <a:rPr lang="en-US" sz="3200" dirty="0" smtClean="0"/>
              <a:t> database</a:t>
            </a:r>
          </a:p>
          <a:p>
            <a:r>
              <a:rPr lang="en-US" sz="3200" dirty="0" smtClean="0"/>
              <a:t>TimeSeries</a:t>
            </a:r>
          </a:p>
          <a:p>
            <a:r>
              <a:rPr lang="en-US" sz="3200" dirty="0" smtClean="0"/>
              <a:t>Triplestore</a:t>
            </a:r>
          </a:p>
          <a:p>
            <a:r>
              <a:rPr lang="en-US" sz="3200" dirty="0" smtClean="0"/>
              <a:t>And many more…</a:t>
            </a:r>
          </a:p>
        </p:txBody>
      </p:sp>
      <p:sp>
        <p:nvSpPr>
          <p:cNvPr id="3" name="Title 2"/>
          <p:cNvSpPr>
            <a:spLocks noGrp="1"/>
          </p:cNvSpPr>
          <p:nvPr>
            <p:ph type="title"/>
          </p:nvPr>
        </p:nvSpPr>
        <p:spPr/>
        <p:txBody>
          <a:bodyPr/>
          <a:lstStyle/>
          <a:p>
            <a:r>
              <a:rPr lang="en-US" dirty="0" smtClean="0"/>
              <a:t>Database Types</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15</a:t>
            </a:fld>
            <a:endParaRPr lang="en-US" dirty="0"/>
          </a:p>
        </p:txBody>
      </p:sp>
      <p:pic>
        <p:nvPicPr>
          <p:cNvPr id="8" name="Shape 266"/>
          <p:cNvPicPr preferRelativeResize="0"/>
          <p:nvPr/>
        </p:nvPicPr>
        <p:blipFill rotWithShape="1">
          <a:blip r:embed="rId2">
            <a:duotone>
              <a:prstClr val="black"/>
              <a:schemeClr val="accent3">
                <a:tint val="45000"/>
                <a:satMod val="400000"/>
              </a:schemeClr>
            </a:duotone>
          </a:blip>
          <a:srcRect/>
          <a:stretch/>
        </p:blipFill>
        <p:spPr>
          <a:xfrm>
            <a:off x="8725289" y="1567063"/>
            <a:ext cx="539515" cy="630721"/>
          </a:xfrm>
          <a:prstGeom prst="rect">
            <a:avLst/>
          </a:prstGeom>
        </p:spPr>
      </p:pic>
      <p:pic>
        <p:nvPicPr>
          <p:cNvPr id="10" name="Shape 266"/>
          <p:cNvPicPr preferRelativeResize="0"/>
          <p:nvPr/>
        </p:nvPicPr>
        <p:blipFill rotWithShape="1">
          <a:blip r:embed="rId2">
            <a:duotone>
              <a:prstClr val="black"/>
              <a:schemeClr val="accent3">
                <a:tint val="45000"/>
                <a:satMod val="400000"/>
              </a:schemeClr>
            </a:duotone>
          </a:blip>
          <a:srcRect/>
          <a:stretch/>
        </p:blipFill>
        <p:spPr>
          <a:xfrm>
            <a:off x="6859309" y="1435120"/>
            <a:ext cx="862384" cy="1087921"/>
          </a:xfrm>
          <a:prstGeom prst="rect">
            <a:avLst/>
          </a:prstGeom>
        </p:spPr>
      </p:pic>
      <p:grpSp>
        <p:nvGrpSpPr>
          <p:cNvPr id="22" name="Group 21"/>
          <p:cNvGrpSpPr/>
          <p:nvPr/>
        </p:nvGrpSpPr>
        <p:grpSpPr>
          <a:xfrm>
            <a:off x="6835684" y="2971800"/>
            <a:ext cx="2992528" cy="1087921"/>
            <a:chOff x="6859309" y="2971800"/>
            <a:chExt cx="2992528" cy="1087921"/>
          </a:xfrm>
        </p:grpSpPr>
        <p:pic>
          <p:nvPicPr>
            <p:cNvPr id="7" name="Shape 266"/>
            <p:cNvPicPr preferRelativeResize="0"/>
            <p:nvPr/>
          </p:nvPicPr>
          <p:blipFill rotWithShape="1">
            <a:blip r:embed="rId2">
              <a:duotone>
                <a:prstClr val="black"/>
                <a:schemeClr val="accent3">
                  <a:tint val="45000"/>
                  <a:satMod val="400000"/>
                </a:schemeClr>
              </a:duotone>
            </a:blip>
            <a:srcRect/>
            <a:stretch/>
          </p:blipFill>
          <p:spPr>
            <a:xfrm>
              <a:off x="6859309" y="2971800"/>
              <a:ext cx="862384" cy="1087921"/>
            </a:xfrm>
            <a:prstGeom prst="rect">
              <a:avLst/>
            </a:prstGeom>
          </p:spPr>
        </p:pic>
        <p:sp>
          <p:nvSpPr>
            <p:cNvPr id="11" name="Cloud Callout 10"/>
            <p:cNvSpPr/>
            <p:nvPr/>
          </p:nvSpPr>
          <p:spPr bwMode="auto">
            <a:xfrm>
              <a:off x="8138258" y="3003481"/>
              <a:ext cx="1713579" cy="1056240"/>
            </a:xfrm>
            <a:prstGeom prst="cloudCallout">
              <a:avLst>
                <a:gd name="adj1" fmla="val -71328"/>
                <a:gd name="adj2" fmla="val 18936"/>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Shape 284"/>
            <p:cNvSpPr/>
            <p:nvPr/>
          </p:nvSpPr>
          <p:spPr>
            <a:xfrm rot="10800000">
              <a:off x="8519259" y="3249060"/>
              <a:ext cx="381000" cy="533400"/>
            </a:xfrm>
            <a:prstGeom prst="foldedCorner">
              <a:avLst>
                <a:gd name="adj" fmla="val 44167"/>
              </a:avLst>
            </a:prstGeom>
            <a:solidFill>
              <a:schemeClr val="tx1"/>
            </a:solidFill>
            <a:ln w="12700" cap="flat" cmpd="sng">
              <a:solidFill>
                <a:schemeClr val="bg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13" name="Shape 284"/>
            <p:cNvSpPr/>
            <p:nvPr/>
          </p:nvSpPr>
          <p:spPr>
            <a:xfrm rot="10800000">
              <a:off x="8995048" y="3249060"/>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grpSp>
      <p:sp>
        <p:nvSpPr>
          <p:cNvPr id="17" name="Cloud Callout 16"/>
          <p:cNvSpPr/>
          <p:nvPr/>
        </p:nvSpPr>
        <p:spPr bwMode="auto">
          <a:xfrm>
            <a:off x="8149953" y="1354304"/>
            <a:ext cx="1713579" cy="1056240"/>
          </a:xfrm>
          <a:prstGeom prst="cloudCallout">
            <a:avLst>
              <a:gd name="adj1" fmla="val -71328"/>
              <a:gd name="adj2" fmla="val 18936"/>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23" name="Group 22"/>
          <p:cNvGrpSpPr/>
          <p:nvPr/>
        </p:nvGrpSpPr>
        <p:grpSpPr>
          <a:xfrm>
            <a:off x="6859309" y="4508480"/>
            <a:ext cx="3004223" cy="1140812"/>
            <a:chOff x="6859309" y="4508480"/>
            <a:chExt cx="3004223" cy="1140812"/>
          </a:xfrm>
        </p:grpSpPr>
        <p:pic>
          <p:nvPicPr>
            <p:cNvPr id="19" name="Shape 266"/>
            <p:cNvPicPr preferRelativeResize="0"/>
            <p:nvPr/>
          </p:nvPicPr>
          <p:blipFill rotWithShape="1">
            <a:blip r:embed="rId2">
              <a:duotone>
                <a:prstClr val="black"/>
                <a:schemeClr val="accent3">
                  <a:tint val="45000"/>
                  <a:satMod val="400000"/>
                </a:schemeClr>
              </a:duotone>
            </a:blip>
            <a:srcRect/>
            <a:stretch/>
          </p:blipFill>
          <p:spPr>
            <a:xfrm>
              <a:off x="6859309" y="4508480"/>
              <a:ext cx="862384" cy="1087921"/>
            </a:xfrm>
            <a:prstGeom prst="rect">
              <a:avLst/>
            </a:prstGeom>
          </p:spPr>
        </p:pic>
        <p:sp>
          <p:nvSpPr>
            <p:cNvPr id="20" name="Cloud Callout 19"/>
            <p:cNvSpPr/>
            <p:nvPr/>
          </p:nvSpPr>
          <p:spPr bwMode="auto">
            <a:xfrm>
              <a:off x="8149953" y="4593052"/>
              <a:ext cx="1713579" cy="1056240"/>
            </a:xfrm>
            <a:prstGeom prst="cloudCallout">
              <a:avLst>
                <a:gd name="adj1" fmla="val -71328"/>
                <a:gd name="adj2" fmla="val 18936"/>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p:cNvSpPr/>
            <p:nvPr/>
          </p:nvSpPr>
          <p:spPr>
            <a:xfrm>
              <a:off x="8542037" y="4890339"/>
              <a:ext cx="906017"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K -&gt; V</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5620568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2" y="1196125"/>
            <a:ext cx="11923859" cy="5201066"/>
          </a:xfrm>
        </p:spPr>
        <p:txBody>
          <a:bodyPr>
            <a:normAutofit/>
          </a:bodyPr>
          <a:lstStyle/>
          <a:p>
            <a:r>
              <a:rPr lang="en-US" dirty="0" smtClean="0"/>
              <a:t>A </a:t>
            </a:r>
            <a:r>
              <a:rPr lang="en-US" sz="3200" dirty="0" smtClean="0"/>
              <a:t>database is an </a:t>
            </a:r>
            <a:r>
              <a:rPr lang="en-US" sz="3200" b="1" dirty="0" smtClean="0">
                <a:solidFill>
                  <a:schemeClr val="bg1"/>
                </a:solidFill>
              </a:rPr>
              <a:t>organized</a:t>
            </a:r>
            <a:r>
              <a:rPr lang="en-US" sz="3200" dirty="0" smtClean="0"/>
              <a:t> collection of information</a:t>
            </a:r>
          </a:p>
          <a:p>
            <a:pPr lvl="1"/>
            <a:r>
              <a:rPr lang="en-US" sz="3000" dirty="0" smtClean="0"/>
              <a:t>It imposes </a:t>
            </a:r>
            <a:r>
              <a:rPr lang="en-US" sz="3000" b="1" dirty="0" smtClean="0">
                <a:solidFill>
                  <a:schemeClr val="bg1"/>
                </a:solidFill>
              </a:rPr>
              <a:t>rules</a:t>
            </a:r>
            <a:r>
              <a:rPr lang="en-US" sz="3000" dirty="0" smtClean="0"/>
              <a:t> on the contained data</a:t>
            </a:r>
          </a:p>
          <a:p>
            <a:r>
              <a:rPr lang="en-US" sz="3200" dirty="0" smtClean="0"/>
              <a:t>A </a:t>
            </a:r>
            <a:r>
              <a:rPr lang="en-US" sz="3200" b="1" dirty="0" smtClean="0">
                <a:solidFill>
                  <a:schemeClr val="bg1"/>
                </a:solidFill>
              </a:rPr>
              <a:t>R</a:t>
            </a:r>
            <a:r>
              <a:rPr lang="en-US" sz="3200" dirty="0" smtClean="0"/>
              <a:t>elational </a:t>
            </a:r>
            <a:r>
              <a:rPr lang="en-US" sz="3200" b="1" dirty="0" smtClean="0">
                <a:solidFill>
                  <a:schemeClr val="bg1"/>
                </a:solidFill>
              </a:rPr>
              <a:t>D</a:t>
            </a:r>
            <a:r>
              <a:rPr lang="en-US" sz="3200" dirty="0" smtClean="0"/>
              <a:t>ata Base </a:t>
            </a:r>
            <a:r>
              <a:rPr lang="en-US" sz="3200" b="1" dirty="0" smtClean="0">
                <a:solidFill>
                  <a:schemeClr val="bg1"/>
                </a:solidFill>
              </a:rPr>
              <a:t>M</a:t>
            </a:r>
            <a:r>
              <a:rPr lang="en-US" sz="3200" dirty="0" smtClean="0"/>
              <a:t>anagement </a:t>
            </a:r>
            <a:r>
              <a:rPr lang="en-US" sz="3200" b="1" dirty="0" smtClean="0">
                <a:solidFill>
                  <a:schemeClr val="bg1"/>
                </a:solidFill>
              </a:rPr>
              <a:t>S</a:t>
            </a:r>
            <a:r>
              <a:rPr lang="en-US" sz="3200" dirty="0" smtClean="0"/>
              <a:t>ystem provides tools </a:t>
            </a:r>
            <a:br>
              <a:rPr lang="en-US" sz="3200" dirty="0" smtClean="0"/>
            </a:br>
            <a:r>
              <a:rPr lang="en-US" sz="3200" dirty="0" smtClean="0"/>
              <a:t>to</a:t>
            </a:r>
            <a:r>
              <a:rPr lang="en-US" sz="3200" dirty="0"/>
              <a:t> </a:t>
            </a:r>
            <a:r>
              <a:rPr lang="en-US" sz="3200" b="1" dirty="0" smtClean="0">
                <a:solidFill>
                  <a:schemeClr val="bg1"/>
                </a:solidFill>
              </a:rPr>
              <a:t>manage </a:t>
            </a:r>
            <a:r>
              <a:rPr lang="en-US" sz="3200" dirty="0" smtClean="0"/>
              <a:t>the database</a:t>
            </a:r>
          </a:p>
          <a:p>
            <a:pPr lvl="1"/>
            <a:r>
              <a:rPr lang="en-US" sz="3000" dirty="0" smtClean="0"/>
              <a:t>It </a:t>
            </a:r>
            <a:r>
              <a:rPr lang="en-US" sz="3000" b="1" dirty="0" smtClean="0">
                <a:solidFill>
                  <a:schemeClr val="bg1"/>
                </a:solidFill>
              </a:rPr>
              <a:t>parses requests </a:t>
            </a:r>
            <a:r>
              <a:rPr lang="en-US" sz="3000" dirty="0" smtClean="0"/>
              <a:t>from the user and takes the </a:t>
            </a:r>
            <a:r>
              <a:rPr lang="en-US" sz="3000" b="1" dirty="0" smtClean="0">
                <a:solidFill>
                  <a:schemeClr val="bg1"/>
                </a:solidFill>
              </a:rPr>
              <a:t>appropriate</a:t>
            </a:r>
            <a:r>
              <a:rPr lang="en-US" sz="3000" dirty="0" smtClean="0"/>
              <a:t> action</a:t>
            </a:r>
          </a:p>
          <a:p>
            <a:pPr lvl="1"/>
            <a:r>
              <a:rPr lang="en-US" sz="3000" dirty="0" smtClean="0"/>
              <a:t>The user doesn’t have direct access to the stored data</a:t>
            </a:r>
          </a:p>
        </p:txBody>
      </p:sp>
      <p:sp>
        <p:nvSpPr>
          <p:cNvPr id="3" name="Title 2"/>
          <p:cNvSpPr>
            <a:spLocks noGrp="1"/>
          </p:cNvSpPr>
          <p:nvPr>
            <p:ph type="title"/>
          </p:nvPr>
        </p:nvSpPr>
        <p:spPr/>
        <p:txBody>
          <a:bodyPr/>
          <a:lstStyle/>
          <a:p>
            <a:r>
              <a:rPr lang="en-US" dirty="0" smtClean="0"/>
              <a:t>Databases and RDBMS</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16</a:t>
            </a:fld>
            <a:endParaRPr lang="en-US" dirty="0"/>
          </a:p>
        </p:txBody>
      </p:sp>
    </p:spTree>
    <p:extLst>
      <p:ext uri="{BB962C8B-B14F-4D97-AF65-F5344CB8AC3E}">
        <p14:creationId xmlns:p14="http://schemas.microsoft.com/office/powerpoint/2010/main" val="36719721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4949" y="5029200"/>
            <a:ext cx="10958928" cy="768084"/>
          </a:xfrm>
        </p:spPr>
        <p:txBody>
          <a:bodyPr/>
          <a:lstStyle/>
          <a:p>
            <a:r>
              <a:rPr lang="en-US" dirty="0" smtClean="0"/>
              <a:t>MySQL / MariaDB</a:t>
            </a:r>
            <a:endParaRPr lang="en-US" dirty="0"/>
          </a:p>
        </p:txBody>
      </p:sp>
      <p:sp>
        <p:nvSpPr>
          <p:cNvPr id="5" name="Shape 158"/>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latin typeface="Calibri"/>
                <a:ea typeface="Calibri"/>
                <a:cs typeface="Calibri"/>
                <a:sym typeface="Calibri"/>
              </a:rPr>
              <a:t>17</a:t>
            </a:r>
            <a:endParaRPr lang="en-US" sz="1000" dirty="0">
              <a:latin typeface="Calibri"/>
              <a:ea typeface="Calibri"/>
              <a:cs typeface="Calibri"/>
              <a:sym typeface="Calibri"/>
            </a:endParaRPr>
          </a:p>
        </p:txBody>
      </p:sp>
      <p:grpSp>
        <p:nvGrpSpPr>
          <p:cNvPr id="11" name="Group 10"/>
          <p:cNvGrpSpPr/>
          <p:nvPr/>
        </p:nvGrpSpPr>
        <p:grpSpPr>
          <a:xfrm>
            <a:off x="4722812" y="1447800"/>
            <a:ext cx="2681814" cy="2620176"/>
            <a:chOff x="4722812" y="1447800"/>
            <a:chExt cx="2681814" cy="262017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2812" y="1447800"/>
              <a:ext cx="2590800" cy="172836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200" y="2691283"/>
              <a:ext cx="2620426" cy="1376693"/>
            </a:xfrm>
            <a:prstGeom prst="rect">
              <a:avLst/>
            </a:prstGeom>
          </p:spPr>
        </p:pic>
      </p:grpSp>
    </p:spTree>
    <p:extLst>
      <p:ext uri="{BB962C8B-B14F-4D97-AF65-F5344CB8AC3E}">
        <p14:creationId xmlns:p14="http://schemas.microsoft.com/office/powerpoint/2010/main" val="49569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4" name="Shape 244"/>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Download Clients &amp; Servers</a:t>
            </a:r>
          </a:p>
        </p:txBody>
      </p:sp>
      <p:sp>
        <p:nvSpPr>
          <p:cNvPr id="242" name="Shape 242"/>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18</a:t>
            </a:fld>
            <a:endParaRPr lang="en-US" sz="1000" dirty="0">
              <a:latin typeface="Calibri"/>
              <a:ea typeface="Calibri"/>
              <a:cs typeface="Calibri"/>
              <a:sym typeface="Calibri"/>
            </a:endParaRPr>
          </a:p>
        </p:txBody>
      </p:sp>
      <p:sp>
        <p:nvSpPr>
          <p:cNvPr id="243" name="Shape 243"/>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Download </a:t>
            </a:r>
            <a:r>
              <a:rPr lang="en-US" sz="3200" b="1" i="0" strike="noStrike" cap="none" dirty="0">
                <a:solidFill>
                  <a:schemeClr val="bg1"/>
                </a:solidFill>
                <a:ea typeface="Calibri"/>
                <a:cs typeface="Calibri"/>
                <a:sym typeface="Calibri"/>
                <a:hlinkClick r:id="rId3"/>
              </a:rPr>
              <a:t>XAMPP</a:t>
            </a:r>
            <a:r>
              <a:rPr lang="en-US" sz="3200" b="0" i="0" u="none" strike="noStrike" cap="none" dirty="0">
                <a:ea typeface="Calibri"/>
                <a:cs typeface="Calibri"/>
                <a:sym typeface="Calibri"/>
              </a:rPr>
              <a:t> or </a:t>
            </a:r>
            <a:r>
              <a:rPr lang="en-US" sz="3200" b="1" i="0" strike="noStrike" cap="none" dirty="0">
                <a:solidFill>
                  <a:schemeClr val="bg1"/>
                </a:solidFill>
                <a:ea typeface="Calibri"/>
                <a:cs typeface="Calibri"/>
                <a:sym typeface="Calibri"/>
                <a:hlinkClick r:id="rId4"/>
              </a:rPr>
              <a:t>Official</a:t>
            </a:r>
            <a:r>
              <a:rPr lang="en-US" sz="3200" b="1" i="0" u="sng" strike="noStrike" cap="none" dirty="0">
                <a:solidFill>
                  <a:schemeClr val="bg1"/>
                </a:solidFill>
                <a:ea typeface="Calibri"/>
                <a:cs typeface="Calibri"/>
                <a:sym typeface="Calibri"/>
                <a:hlinkClick r:id="rId4"/>
              </a:rPr>
              <a:t> MySQL Server</a:t>
            </a:r>
            <a:r>
              <a:rPr lang="en-US" sz="3200" b="1" dirty="0">
                <a:solidFill>
                  <a:schemeClr val="bg1"/>
                </a:solidFill>
              </a:rPr>
              <a:t> </a:t>
            </a:r>
            <a:r>
              <a:rPr lang="en-US" sz="3200" dirty="0"/>
              <a:t>or </a:t>
            </a:r>
            <a:r>
              <a:rPr lang="en-US" sz="3200" b="1" u="sng" dirty="0">
                <a:solidFill>
                  <a:schemeClr val="bg1"/>
                </a:solidFill>
              </a:rPr>
              <a:t>MariaDB Server</a:t>
            </a:r>
          </a:p>
          <a:p>
            <a:pPr marL="304747" marR="0" lvl="0" indent="-304747" algn="l" rtl="0">
              <a:lnSpc>
                <a:spcPct val="105000"/>
              </a:lnSpc>
              <a:spcBef>
                <a:spcPts val="1200"/>
              </a:spcBef>
              <a:spcAft>
                <a:spcPts val="0"/>
              </a:spcAft>
              <a:buClr>
                <a:srgbClr val="F2B254"/>
              </a:buClr>
              <a:buSzPct val="100000"/>
              <a:buFont typeface="Noto Sans Symbols"/>
              <a:buNone/>
            </a:pPr>
            <a:endParaRPr sz="3400" b="0" i="0" u="none" strike="noStrike" cap="none" dirty="0">
              <a:solidFill>
                <a:schemeClr val="accent1"/>
              </a:solidFill>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400" b="0" i="0" u="none" strike="noStrike" cap="none" dirty="0">
              <a:solidFill>
                <a:schemeClr val="lt1"/>
              </a:solidFill>
              <a:ea typeface="Calibri"/>
              <a:cs typeface="Calibri"/>
              <a:sym typeface="Calibri"/>
            </a:endParaRPr>
          </a:p>
          <a:p>
            <a:pPr marR="0" lvl="0" algn="l" rtl="0">
              <a:lnSpc>
                <a:spcPct val="105000"/>
              </a:lnSpc>
              <a:spcBef>
                <a:spcPts val="1200"/>
              </a:spcBef>
              <a:spcAft>
                <a:spcPts val="0"/>
              </a:spcAft>
              <a:buClr>
                <a:schemeClr val="tx1"/>
              </a:buClr>
              <a:buSzPct val="100000"/>
            </a:pPr>
            <a:r>
              <a:rPr lang="en-US" sz="3200" b="0" i="0" u="none" strike="noStrike" cap="none" dirty="0">
                <a:ea typeface="Calibri"/>
                <a:cs typeface="Calibri"/>
                <a:sym typeface="Calibri"/>
              </a:rPr>
              <a:t>Download</a:t>
            </a:r>
            <a:r>
              <a:rPr lang="en-US" sz="3200" b="0" i="0" u="none" strike="noStrike" cap="none" dirty="0">
                <a:solidFill>
                  <a:schemeClr val="accent1"/>
                </a:solidFill>
                <a:ea typeface="Calibri"/>
                <a:cs typeface="Calibri"/>
                <a:sym typeface="Calibri"/>
              </a:rPr>
              <a:t> </a:t>
            </a:r>
            <a:r>
              <a:rPr lang="en-US" sz="3200" b="1" i="0" u="sng" strike="noStrike" cap="none" dirty="0">
                <a:solidFill>
                  <a:schemeClr val="bg1"/>
                </a:solidFill>
                <a:ea typeface="Calibri"/>
                <a:cs typeface="Calibri"/>
                <a:sym typeface="Calibri"/>
                <a:hlinkClick r:id="rId5"/>
              </a:rPr>
              <a:t>HeidiSQL</a:t>
            </a:r>
            <a:r>
              <a:rPr lang="en-US" sz="3200" dirty="0"/>
              <a:t>, </a:t>
            </a:r>
            <a:r>
              <a:rPr lang="en-US" sz="3200" b="1" u="sng" dirty="0">
                <a:solidFill>
                  <a:schemeClr val="bg1"/>
                </a:solidFill>
              </a:rPr>
              <a:t>DataGrip</a:t>
            </a:r>
            <a:r>
              <a:rPr lang="en-US" sz="3200" dirty="0"/>
              <a:t> or something </a:t>
            </a:r>
            <a:r>
              <a:rPr lang="en-US" sz="3200" dirty="0" smtClean="0"/>
              <a:t>else..</a:t>
            </a:r>
            <a:endParaRPr lang="en-US" sz="3200" dirty="0"/>
          </a:p>
        </p:txBody>
      </p:sp>
      <p:pic>
        <p:nvPicPr>
          <p:cNvPr id="245" name="Shape 245" descr="C:\Users\MadWings\Desktop\XAMPP-Logo.png"/>
          <p:cNvPicPr preferRelativeResize="0"/>
          <p:nvPr/>
        </p:nvPicPr>
        <p:blipFill rotWithShape="1">
          <a:blip r:embed="rId6">
            <a:alphaModFix/>
          </a:blip>
          <a:srcRect/>
          <a:stretch/>
        </p:blipFill>
        <p:spPr>
          <a:xfrm>
            <a:off x="585518" y="2007042"/>
            <a:ext cx="3447918" cy="1019792"/>
          </a:xfrm>
          <a:prstGeom prst="rect">
            <a:avLst/>
          </a:prstGeom>
          <a:noFill/>
          <a:ln>
            <a:noFill/>
          </a:ln>
        </p:spPr>
      </p:pic>
      <p:pic>
        <p:nvPicPr>
          <p:cNvPr id="246" name="Shape 246" descr="C:\Users\MadWings\Desktop\mysql-logo.jpg"/>
          <p:cNvPicPr preferRelativeResize="0"/>
          <p:nvPr/>
        </p:nvPicPr>
        <p:blipFill rotWithShape="1">
          <a:blip r:embed="rId7">
            <a:alphaModFix/>
          </a:blip>
          <a:srcRect/>
          <a:stretch/>
        </p:blipFill>
        <p:spPr>
          <a:xfrm>
            <a:off x="4579636" y="1926203"/>
            <a:ext cx="2783151" cy="1100631"/>
          </a:xfrm>
          <a:prstGeom prst="rect">
            <a:avLst/>
          </a:prstGeom>
          <a:noFill/>
          <a:ln>
            <a:noFill/>
          </a:ln>
        </p:spPr>
      </p:pic>
      <p:pic>
        <p:nvPicPr>
          <p:cNvPr id="247" name="Shape 247"/>
          <p:cNvPicPr preferRelativeResize="0"/>
          <p:nvPr/>
        </p:nvPicPr>
        <p:blipFill>
          <a:blip r:embed="rId8">
            <a:alphaModFix/>
          </a:blip>
          <a:stretch>
            <a:fillRect/>
          </a:stretch>
        </p:blipFill>
        <p:spPr>
          <a:xfrm>
            <a:off x="8215375" y="2095445"/>
            <a:ext cx="3348025" cy="987100"/>
          </a:xfrm>
          <a:prstGeom prst="rect">
            <a:avLst/>
          </a:prstGeom>
          <a:noFill/>
          <a:ln>
            <a:noFill/>
          </a:ln>
        </p:spPr>
      </p:pic>
      <p:pic>
        <p:nvPicPr>
          <p:cNvPr id="248" name="Shape 248" descr="C:\Users\MadWings\Desktop\cargar-base-de-datos-con-heidisql.png"/>
          <p:cNvPicPr preferRelativeResize="0"/>
          <p:nvPr/>
        </p:nvPicPr>
        <p:blipFill rotWithShape="1">
          <a:blip r:embed="rId9">
            <a:alphaModFix/>
          </a:blip>
          <a:srcRect/>
          <a:stretch/>
        </p:blipFill>
        <p:spPr>
          <a:xfrm>
            <a:off x="585518" y="4249883"/>
            <a:ext cx="3447918" cy="1432052"/>
          </a:xfrm>
          <a:prstGeom prst="rect">
            <a:avLst/>
          </a:prstGeom>
          <a:noFill/>
          <a:ln>
            <a:noFill/>
          </a:ln>
        </p:spPr>
      </p:pic>
      <p:pic>
        <p:nvPicPr>
          <p:cNvPr id="249" name="Shape 249"/>
          <p:cNvPicPr preferRelativeResize="0"/>
          <p:nvPr/>
        </p:nvPicPr>
        <p:blipFill rotWithShape="1">
          <a:blip r:embed="rId10">
            <a:alphaModFix/>
          </a:blip>
          <a:srcRect b="31661"/>
          <a:stretch/>
        </p:blipFill>
        <p:spPr>
          <a:xfrm>
            <a:off x="4579636" y="4215139"/>
            <a:ext cx="3568763" cy="1432052"/>
          </a:xfrm>
          <a:prstGeom prst="rect">
            <a:avLst/>
          </a:prstGeom>
          <a:noFill/>
          <a:ln>
            <a:noFill/>
          </a:ln>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4599" y="4228391"/>
            <a:ext cx="2496676" cy="1453544"/>
          </a:xfrm>
          <a:prstGeom prst="rect">
            <a:avLst/>
          </a:prstGeom>
        </p:spPr>
      </p:pic>
    </p:spTree>
    <p:extLst>
      <p:ext uri="{BB962C8B-B14F-4D97-AF65-F5344CB8AC3E}">
        <p14:creationId xmlns:p14="http://schemas.microsoft.com/office/powerpoint/2010/main" val="11421115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MySQL Server Architecture</a:t>
            </a:r>
          </a:p>
        </p:txBody>
      </p:sp>
      <p:sp>
        <p:nvSpPr>
          <p:cNvPr id="255" name="Shape 25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19</a:t>
            </a:fld>
            <a:endParaRPr lang="en-US" sz="1000">
              <a:latin typeface="Calibri"/>
              <a:ea typeface="Calibri"/>
              <a:cs typeface="Calibri"/>
              <a:sym typeface="Calibri"/>
            </a:endParaRPr>
          </a:p>
        </p:txBody>
      </p:sp>
      <p:sp>
        <p:nvSpPr>
          <p:cNvPr id="256" name="Shape 256"/>
          <p:cNvSpPr txBox="1">
            <a:spLocks noGrp="1"/>
          </p:cNvSpPr>
          <p:nvPr>
            <p:ph type="body" idx="4294967295"/>
          </p:nvPr>
        </p:nvSpPr>
        <p:spPr>
          <a:xfrm>
            <a:off x="190355" y="1173596"/>
            <a:ext cx="11801755" cy="5223599"/>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Logical </a:t>
            </a:r>
            <a:r>
              <a:rPr lang="en-US" sz="3200" b="0" i="0" u="none" strike="noStrike" cap="none" dirty="0" smtClean="0">
                <a:ea typeface="Calibri"/>
                <a:cs typeface="Calibri"/>
                <a:sym typeface="Calibri"/>
              </a:rPr>
              <a:t>Storage</a:t>
            </a:r>
          </a:p>
          <a:p>
            <a:pPr lvl="1">
              <a:spcBef>
                <a:spcPts val="0"/>
              </a:spcBef>
              <a:spcAft>
                <a:spcPts val="0"/>
              </a:spcAft>
              <a:buClr>
                <a:schemeClr val="tx1"/>
              </a:buClr>
              <a:buSzPct val="100000"/>
            </a:pPr>
            <a:r>
              <a:rPr lang="en-US" sz="3000" b="0" i="0" u="none" strike="noStrike" cap="none" dirty="0" smtClean="0">
                <a:ea typeface="Calibri"/>
                <a:cs typeface="Calibri"/>
                <a:sym typeface="Calibri"/>
              </a:rPr>
              <a:t>Instance</a:t>
            </a:r>
            <a:endParaRPr lang="en-US" sz="3000" dirty="0">
              <a:ea typeface="Calibri"/>
              <a:cs typeface="Calibri"/>
              <a:sym typeface="Calibri"/>
            </a:endParaRPr>
          </a:p>
          <a:p>
            <a:pPr lvl="1">
              <a:spcBef>
                <a:spcPts val="0"/>
              </a:spcBef>
              <a:spcAft>
                <a:spcPts val="0"/>
              </a:spcAft>
              <a:buClr>
                <a:schemeClr val="tx1"/>
              </a:buClr>
              <a:buSzPct val="100000"/>
            </a:pPr>
            <a:r>
              <a:rPr lang="en-US" sz="3000" b="0" i="0" u="none" strike="noStrike" cap="none" dirty="0" smtClean="0">
                <a:ea typeface="Calibri"/>
                <a:cs typeface="Calibri"/>
                <a:sym typeface="Calibri"/>
              </a:rPr>
              <a:t>Database/</a:t>
            </a:r>
            <a:r>
              <a:rPr lang="en-US" sz="3000" dirty="0" smtClean="0"/>
              <a:t>Schema</a:t>
            </a:r>
            <a:endParaRPr lang="en-US" sz="3000" dirty="0"/>
          </a:p>
          <a:p>
            <a:pPr lvl="1">
              <a:spcBef>
                <a:spcPts val="0"/>
              </a:spcBef>
              <a:spcAft>
                <a:spcPts val="0"/>
              </a:spcAft>
              <a:buClr>
                <a:schemeClr val="tx1"/>
              </a:buClr>
              <a:buSzPct val="100000"/>
            </a:pPr>
            <a:r>
              <a:rPr lang="en-US" sz="3000" b="0" i="0" u="none" strike="noStrike" cap="none" dirty="0" smtClean="0">
                <a:ea typeface="Calibri"/>
                <a:cs typeface="Calibri"/>
                <a:sym typeface="Calibri"/>
              </a:rPr>
              <a:t>Table</a:t>
            </a:r>
            <a:endParaRPr lang="en-US" sz="3000" b="0" i="0" u="none" strike="noStrike" cap="none" dirty="0">
              <a:ea typeface="Calibri"/>
              <a:cs typeface="Calibri"/>
              <a:sym typeface="Calibri"/>
            </a:endParaRPr>
          </a:p>
          <a:p>
            <a:pPr marR="0" lvl="0" algn="l" rtl="0">
              <a:lnSpc>
                <a:spcPct val="105000"/>
              </a:lnSpc>
              <a:spcBef>
                <a:spcPts val="1200"/>
              </a:spcBef>
              <a:spcAft>
                <a:spcPts val="0"/>
              </a:spcAft>
              <a:buClr>
                <a:schemeClr val="tx1"/>
              </a:buClr>
              <a:buSzPct val="100000"/>
            </a:pPr>
            <a:r>
              <a:rPr lang="en-US" sz="3200" b="0" i="0" u="none" strike="noStrike" cap="none" dirty="0">
                <a:ea typeface="Calibri"/>
                <a:cs typeface="Calibri"/>
                <a:sym typeface="Calibri"/>
              </a:rPr>
              <a:t>Physical </a:t>
            </a:r>
            <a:r>
              <a:rPr lang="en-US" sz="3200" b="0" i="0" u="none" strike="noStrike" cap="none" dirty="0" smtClean="0">
                <a:ea typeface="Calibri"/>
                <a:cs typeface="Calibri"/>
                <a:sym typeface="Calibri"/>
              </a:rPr>
              <a:t>Storage</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Data </a:t>
            </a:r>
            <a:r>
              <a:rPr lang="en-US" sz="3000" b="0" i="0" u="none" strike="noStrike" cap="none" dirty="0">
                <a:ea typeface="Calibri"/>
                <a:cs typeface="Calibri"/>
                <a:sym typeface="Calibri"/>
              </a:rPr>
              <a:t>files and Log </a:t>
            </a:r>
            <a:r>
              <a:rPr lang="en-US" sz="3000" b="0" i="0" u="none" strike="noStrike" cap="none" dirty="0" smtClean="0">
                <a:ea typeface="Calibri"/>
                <a:cs typeface="Calibri"/>
                <a:sym typeface="Calibri"/>
              </a:rPr>
              <a:t>files</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Data </a:t>
            </a:r>
            <a:r>
              <a:rPr lang="en-US" sz="3000" b="0" i="0" u="none" strike="noStrike" cap="none" dirty="0">
                <a:ea typeface="Calibri"/>
                <a:cs typeface="Calibri"/>
                <a:sym typeface="Calibri"/>
              </a:rPr>
              <a:t>pages</a:t>
            </a:r>
          </a:p>
        </p:txBody>
      </p:sp>
      <p:grpSp>
        <p:nvGrpSpPr>
          <p:cNvPr id="7" name="Group 6"/>
          <p:cNvGrpSpPr/>
          <p:nvPr/>
        </p:nvGrpSpPr>
        <p:grpSpPr>
          <a:xfrm>
            <a:off x="5059402" y="1290613"/>
            <a:ext cx="6400800" cy="2971800"/>
            <a:chOff x="5103812" y="1295400"/>
            <a:chExt cx="6400800" cy="2971800"/>
          </a:xfrm>
        </p:grpSpPr>
        <p:sp>
          <p:nvSpPr>
            <p:cNvPr id="258" name="Shape 258"/>
            <p:cNvSpPr/>
            <p:nvPr/>
          </p:nvSpPr>
          <p:spPr>
            <a:xfrm>
              <a:off x="5103812" y="1295400"/>
              <a:ext cx="6400800" cy="2971800"/>
            </a:xfrm>
            <a:prstGeom prst="roundRect">
              <a:avLst>
                <a:gd name="adj" fmla="val 5385"/>
              </a:avLst>
            </a:prstGeom>
            <a:noFill/>
            <a:ln w="57150" cap="flat" cmpd="sng">
              <a:solidFill>
                <a:schemeClr val="tx2"/>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Instance</a:t>
              </a:r>
            </a:p>
          </p:txBody>
        </p:sp>
        <p:sp>
          <p:nvSpPr>
            <p:cNvPr id="259" name="Shape 259"/>
            <p:cNvSpPr/>
            <p:nvPr/>
          </p:nvSpPr>
          <p:spPr>
            <a:xfrm>
              <a:off x="5250180" y="1905000"/>
              <a:ext cx="3817620" cy="2202543"/>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2400" b="1" dirty="0">
                  <a:latin typeface="Consolas"/>
                  <a:ea typeface="Consolas"/>
                  <a:cs typeface="Consolas"/>
                  <a:sym typeface="Consolas"/>
                </a:rPr>
                <a:t>Database</a:t>
              </a:r>
            </a:p>
          </p:txBody>
        </p:sp>
        <p:sp>
          <p:nvSpPr>
            <p:cNvPr id="260" name="Shape 260"/>
            <p:cNvSpPr/>
            <p:nvPr/>
          </p:nvSpPr>
          <p:spPr>
            <a:xfrm>
              <a:off x="5408612" y="2361828"/>
              <a:ext cx="1094400" cy="4752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Table</a:t>
              </a:r>
            </a:p>
          </p:txBody>
        </p:sp>
        <p:sp>
          <p:nvSpPr>
            <p:cNvPr id="261" name="Shape 261"/>
            <p:cNvSpPr/>
            <p:nvPr/>
          </p:nvSpPr>
          <p:spPr>
            <a:xfrm>
              <a:off x="6586748" y="2361828"/>
              <a:ext cx="1094400" cy="4752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Table</a:t>
              </a:r>
            </a:p>
          </p:txBody>
        </p:sp>
        <p:sp>
          <p:nvSpPr>
            <p:cNvPr id="262" name="Shape 262"/>
            <p:cNvSpPr/>
            <p:nvPr/>
          </p:nvSpPr>
          <p:spPr>
            <a:xfrm>
              <a:off x="7764884" y="2361828"/>
              <a:ext cx="1094400" cy="4752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Table</a:t>
              </a:r>
            </a:p>
          </p:txBody>
        </p:sp>
        <p:sp>
          <p:nvSpPr>
            <p:cNvPr id="263" name="Shape 263"/>
            <p:cNvSpPr/>
            <p:nvPr/>
          </p:nvSpPr>
          <p:spPr>
            <a:xfrm>
              <a:off x="9195408" y="1905000"/>
              <a:ext cx="2185355" cy="1012371"/>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2400" b="1" dirty="0">
                  <a:latin typeface="Consolas"/>
                  <a:ea typeface="Consolas"/>
                  <a:cs typeface="Consolas"/>
                  <a:sym typeface="Consolas"/>
                </a:rPr>
                <a:t>Database</a:t>
              </a:r>
            </a:p>
          </p:txBody>
        </p:sp>
        <p:sp>
          <p:nvSpPr>
            <p:cNvPr id="264" name="Shape 264"/>
            <p:cNvSpPr/>
            <p:nvPr/>
          </p:nvSpPr>
          <p:spPr>
            <a:xfrm>
              <a:off x="9195408" y="3095172"/>
              <a:ext cx="2185355" cy="1012371"/>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2400" b="1" dirty="0">
                  <a:latin typeface="Consolas"/>
                  <a:ea typeface="Consolas"/>
                  <a:cs typeface="Consolas"/>
                  <a:sym typeface="Consolas"/>
                </a:rPr>
                <a:t>Database</a:t>
              </a:r>
            </a:p>
          </p:txBody>
        </p:sp>
        <p:sp>
          <p:nvSpPr>
            <p:cNvPr id="295" name="Shape 295"/>
            <p:cNvSpPr/>
            <p:nvPr/>
          </p:nvSpPr>
          <p:spPr>
            <a:xfrm>
              <a:off x="5417626" y="2942778"/>
              <a:ext cx="1094400" cy="475200"/>
            </a:xfrm>
            <a:prstGeom prst="roundRect">
              <a:avLst>
                <a:gd name="adj" fmla="val 5319"/>
              </a:avLst>
            </a:prstGeom>
            <a:solidFill>
              <a:schemeClr val="bg2">
                <a:alpha val="24710"/>
              </a:schemeClr>
            </a:solidFill>
            <a:ln w="38100" cap="flat" cmpd="sng">
              <a:solidFill>
                <a:schemeClr val="bg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View</a:t>
              </a:r>
            </a:p>
          </p:txBody>
        </p:sp>
        <p:sp>
          <p:nvSpPr>
            <p:cNvPr id="296" name="Shape 296"/>
            <p:cNvSpPr/>
            <p:nvPr/>
          </p:nvSpPr>
          <p:spPr>
            <a:xfrm>
              <a:off x="6586748" y="2942778"/>
              <a:ext cx="1094400" cy="475200"/>
            </a:xfrm>
            <a:prstGeom prst="roundRect">
              <a:avLst>
                <a:gd name="adj" fmla="val 5319"/>
              </a:avLst>
            </a:prstGeom>
            <a:solidFill>
              <a:schemeClr val="bg2">
                <a:alpha val="24710"/>
              </a:schemeClr>
            </a:solidFill>
            <a:ln w="38100" cap="flat" cmpd="sng">
              <a:solidFill>
                <a:schemeClr val="bg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View</a:t>
              </a:r>
            </a:p>
          </p:txBody>
        </p:sp>
        <p:sp>
          <p:nvSpPr>
            <p:cNvPr id="297" name="Shape 297"/>
            <p:cNvSpPr/>
            <p:nvPr/>
          </p:nvSpPr>
          <p:spPr>
            <a:xfrm>
              <a:off x="5433646" y="3479950"/>
              <a:ext cx="2247501" cy="475200"/>
            </a:xfrm>
            <a:prstGeom prst="roundRect">
              <a:avLst>
                <a:gd name="adj" fmla="val 5319"/>
              </a:avLst>
            </a:prstGeom>
            <a:solidFill>
              <a:schemeClr val="bg2">
                <a:alpha val="24710"/>
              </a:schemeClr>
            </a:solidFill>
            <a:ln w="38100" cap="flat" cmpd="sng">
              <a:solidFill>
                <a:schemeClr val="bg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Procedure</a:t>
              </a:r>
            </a:p>
          </p:txBody>
        </p:sp>
      </p:grpSp>
      <p:grpSp>
        <p:nvGrpSpPr>
          <p:cNvPr id="12" name="Group 11"/>
          <p:cNvGrpSpPr/>
          <p:nvPr/>
        </p:nvGrpSpPr>
        <p:grpSpPr>
          <a:xfrm>
            <a:off x="5059402" y="4744427"/>
            <a:ext cx="6400800" cy="1483358"/>
            <a:chOff x="4840599" y="4744643"/>
            <a:chExt cx="6400800" cy="1483358"/>
          </a:xfrm>
        </p:grpSpPr>
        <p:sp>
          <p:nvSpPr>
            <p:cNvPr id="267" name="Shape 267"/>
            <p:cNvSpPr/>
            <p:nvPr/>
          </p:nvSpPr>
          <p:spPr>
            <a:xfrm>
              <a:off x="4840599" y="4744643"/>
              <a:ext cx="6400800" cy="1483358"/>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400" b="1">
                <a:latin typeface="Consolas"/>
                <a:ea typeface="Consolas"/>
                <a:cs typeface="Consolas"/>
                <a:sym typeface="Consolas"/>
              </a:endParaRPr>
            </a:p>
          </p:txBody>
        </p:sp>
        <p:grpSp>
          <p:nvGrpSpPr>
            <p:cNvPr id="5" name="Group 4"/>
            <p:cNvGrpSpPr/>
            <p:nvPr/>
          </p:nvGrpSpPr>
          <p:grpSpPr>
            <a:xfrm>
              <a:off x="6220747" y="4929647"/>
              <a:ext cx="2346114" cy="1191300"/>
              <a:chOff x="6527558" y="5359962"/>
              <a:chExt cx="2346114" cy="1191300"/>
            </a:xfrm>
          </p:grpSpPr>
          <p:sp>
            <p:nvSpPr>
              <p:cNvPr id="268" name="Shape 268"/>
              <p:cNvSpPr/>
              <p:nvPr/>
            </p:nvSpPr>
            <p:spPr>
              <a:xfrm>
                <a:off x="6527558" y="5359962"/>
                <a:ext cx="2331900" cy="11913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Data</a:t>
                </a:r>
              </a:p>
            </p:txBody>
          </p:sp>
          <p:grpSp>
            <p:nvGrpSpPr>
              <p:cNvPr id="4" name="Group 3"/>
              <p:cNvGrpSpPr/>
              <p:nvPr/>
            </p:nvGrpSpPr>
            <p:grpSpPr>
              <a:xfrm>
                <a:off x="6540387" y="5880904"/>
                <a:ext cx="609600" cy="533400"/>
                <a:chOff x="6540387" y="5880904"/>
                <a:chExt cx="609600" cy="533400"/>
              </a:xfrm>
            </p:grpSpPr>
            <p:sp>
              <p:nvSpPr>
                <p:cNvPr id="284"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288"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50" name="Group 49"/>
              <p:cNvGrpSpPr/>
              <p:nvPr/>
            </p:nvGrpSpPr>
            <p:grpSpPr>
              <a:xfrm>
                <a:off x="7087385" y="5880904"/>
                <a:ext cx="609600" cy="533400"/>
                <a:chOff x="6540387" y="5880904"/>
                <a:chExt cx="609600" cy="533400"/>
              </a:xfrm>
            </p:grpSpPr>
            <p:sp>
              <p:nvSpPr>
                <p:cNvPr id="51"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52"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53" name="Group 52"/>
              <p:cNvGrpSpPr/>
              <p:nvPr/>
            </p:nvGrpSpPr>
            <p:grpSpPr>
              <a:xfrm>
                <a:off x="7694600" y="5874537"/>
                <a:ext cx="609600" cy="533400"/>
                <a:chOff x="6540387" y="5880904"/>
                <a:chExt cx="609600" cy="533400"/>
              </a:xfrm>
            </p:grpSpPr>
            <p:sp>
              <p:nvSpPr>
                <p:cNvPr id="54"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55"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56" name="Group 55"/>
              <p:cNvGrpSpPr/>
              <p:nvPr/>
            </p:nvGrpSpPr>
            <p:grpSpPr>
              <a:xfrm>
                <a:off x="8264072" y="5874537"/>
                <a:ext cx="609600" cy="533400"/>
                <a:chOff x="6540387" y="5880904"/>
                <a:chExt cx="609600" cy="533400"/>
              </a:xfrm>
            </p:grpSpPr>
            <p:sp>
              <p:nvSpPr>
                <p:cNvPr id="57"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58"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grpSp>
          <p:nvGrpSpPr>
            <p:cNvPr id="6" name="Group 5"/>
            <p:cNvGrpSpPr/>
            <p:nvPr/>
          </p:nvGrpSpPr>
          <p:grpSpPr>
            <a:xfrm>
              <a:off x="8762263" y="4929647"/>
              <a:ext cx="2331900" cy="1191300"/>
              <a:chOff x="9047321" y="5359962"/>
              <a:chExt cx="2331900" cy="1191300"/>
            </a:xfrm>
          </p:grpSpPr>
          <p:sp>
            <p:nvSpPr>
              <p:cNvPr id="270" name="Shape 270"/>
              <p:cNvSpPr/>
              <p:nvPr/>
            </p:nvSpPr>
            <p:spPr>
              <a:xfrm>
                <a:off x="9047321" y="5359962"/>
                <a:ext cx="2331900" cy="11913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Logs</a:t>
                </a:r>
              </a:p>
            </p:txBody>
          </p:sp>
          <p:grpSp>
            <p:nvGrpSpPr>
              <p:cNvPr id="59" name="Group 58"/>
              <p:cNvGrpSpPr/>
              <p:nvPr/>
            </p:nvGrpSpPr>
            <p:grpSpPr>
              <a:xfrm>
                <a:off x="9086145" y="5880904"/>
                <a:ext cx="609600" cy="533400"/>
                <a:chOff x="6540387" y="5880904"/>
                <a:chExt cx="609600" cy="533400"/>
              </a:xfrm>
            </p:grpSpPr>
            <p:sp>
              <p:nvSpPr>
                <p:cNvPr id="60"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61"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62" name="Group 61"/>
              <p:cNvGrpSpPr/>
              <p:nvPr/>
            </p:nvGrpSpPr>
            <p:grpSpPr>
              <a:xfrm>
                <a:off x="9673616" y="5880904"/>
                <a:ext cx="609600" cy="533400"/>
                <a:chOff x="6540387" y="5880904"/>
                <a:chExt cx="609600" cy="533400"/>
              </a:xfrm>
            </p:grpSpPr>
            <p:sp>
              <p:nvSpPr>
                <p:cNvPr id="63"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64"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65" name="Group 64"/>
              <p:cNvGrpSpPr/>
              <p:nvPr/>
            </p:nvGrpSpPr>
            <p:grpSpPr>
              <a:xfrm>
                <a:off x="10227716" y="5880904"/>
                <a:ext cx="609600" cy="533400"/>
                <a:chOff x="6540387" y="5880904"/>
                <a:chExt cx="609600" cy="533400"/>
              </a:xfrm>
            </p:grpSpPr>
            <p:sp>
              <p:nvSpPr>
                <p:cNvPr id="66"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67"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68" name="Group 67"/>
              <p:cNvGrpSpPr/>
              <p:nvPr/>
            </p:nvGrpSpPr>
            <p:grpSpPr>
              <a:xfrm>
                <a:off x="10750119" y="5880904"/>
                <a:ext cx="609600" cy="533400"/>
                <a:chOff x="6540387" y="5880904"/>
                <a:chExt cx="609600" cy="533400"/>
              </a:xfrm>
            </p:grpSpPr>
            <p:sp>
              <p:nvSpPr>
                <p:cNvPr id="69"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70"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pic>
          <p:nvPicPr>
            <p:cNvPr id="79" name="Shape 266"/>
            <p:cNvPicPr preferRelativeResize="0"/>
            <p:nvPr/>
          </p:nvPicPr>
          <p:blipFill rotWithShape="1">
            <a:blip r:embed="rId3">
              <a:duotone>
                <a:prstClr val="black"/>
                <a:schemeClr val="accent3">
                  <a:tint val="45000"/>
                  <a:satMod val="400000"/>
                </a:schemeClr>
              </a:duotone>
            </a:blip>
            <a:srcRect/>
            <a:stretch/>
          </p:blipFill>
          <p:spPr>
            <a:xfrm>
              <a:off x="5114386" y="4953516"/>
              <a:ext cx="862384" cy="1087921"/>
            </a:xfrm>
            <a:prstGeom prst="rect">
              <a:avLst/>
            </a:prstGeom>
          </p:spPr>
        </p:pic>
      </p:grpSp>
      <p:sp>
        <p:nvSpPr>
          <p:cNvPr id="11" name="Down Arrow 10"/>
          <p:cNvSpPr/>
          <p:nvPr/>
        </p:nvSpPr>
        <p:spPr bwMode="auto">
          <a:xfrm>
            <a:off x="8315093" y="4350984"/>
            <a:ext cx="331541" cy="286389"/>
          </a:xfrm>
          <a:prstGeom prst="downArrow">
            <a:avLst/>
          </a:prstGeom>
          <a:solidFill>
            <a:schemeClr val="bg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17079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type="body" sz="quarter" idx="13"/>
          </p:nvPr>
        </p:nvSpPr>
        <p:spPr>
          <a:xfrm>
            <a:off x="190355" y="1295400"/>
            <a:ext cx="8180332" cy="5334000"/>
          </a:xfrm>
        </p:spPr>
        <p:txBody>
          <a:bodyPr>
            <a:normAutofit/>
          </a:bodyPr>
          <a:lstStyle/>
          <a:p>
            <a:pPr marL="445954" indent="-445954">
              <a:lnSpc>
                <a:spcPts val="3999"/>
              </a:lnSpc>
              <a:buFontTx/>
              <a:buAutoNum type="arabicPeriod"/>
            </a:pPr>
            <a:r>
              <a:rPr lang="en-US" sz="3200" dirty="0" smtClean="0"/>
              <a:t>Introduction</a:t>
            </a:r>
          </a:p>
          <a:p>
            <a:pPr marL="933139" lvl="1" indent="-457200">
              <a:lnSpc>
                <a:spcPts val="3999"/>
              </a:lnSpc>
            </a:pPr>
            <a:r>
              <a:rPr lang="en-US" sz="3000" dirty="0" smtClean="0"/>
              <a:t>Big Picture</a:t>
            </a:r>
            <a:endParaRPr lang="bg-BG" sz="3000" dirty="0"/>
          </a:p>
          <a:p>
            <a:pPr marL="445954" indent="-445954">
              <a:lnSpc>
                <a:spcPts val="3999"/>
              </a:lnSpc>
              <a:buFontTx/>
              <a:buAutoNum type="arabicPeriod"/>
            </a:pPr>
            <a:r>
              <a:rPr lang="en-US" sz="3200" dirty="0" smtClean="0"/>
              <a:t>Databases</a:t>
            </a:r>
            <a:endParaRPr lang="en-US" sz="3200" dirty="0"/>
          </a:p>
          <a:p>
            <a:pPr marL="933139" lvl="1" indent="-457200">
              <a:lnSpc>
                <a:spcPts val="3999"/>
              </a:lnSpc>
            </a:pPr>
            <a:r>
              <a:rPr lang="en-US" sz="3000" dirty="0" smtClean="0"/>
              <a:t>Data Management</a:t>
            </a:r>
          </a:p>
          <a:p>
            <a:pPr marL="933139" lvl="1" indent="-457200">
              <a:lnSpc>
                <a:spcPts val="3999"/>
              </a:lnSpc>
            </a:pPr>
            <a:r>
              <a:rPr lang="en-US" sz="3000" dirty="0" smtClean="0"/>
              <a:t>Database Engine &amp; Storage</a:t>
            </a:r>
          </a:p>
          <a:p>
            <a:pPr marL="933139" lvl="1" indent="-457200">
              <a:lnSpc>
                <a:spcPts val="3999"/>
              </a:lnSpc>
            </a:pPr>
            <a:r>
              <a:rPr lang="en-US" sz="3000" dirty="0" smtClean="0"/>
              <a:t>Data Types, Database Modeling</a:t>
            </a:r>
            <a:endParaRPr lang="bg-BG" sz="3000" dirty="0" smtClean="0"/>
          </a:p>
          <a:p>
            <a:pPr marL="457200" indent="-457200">
              <a:lnSpc>
                <a:spcPts val="3999"/>
              </a:lnSpc>
            </a:pPr>
            <a:r>
              <a:rPr lang="en-US" sz="3200" dirty="0" smtClean="0"/>
              <a:t>Introduction to SQL</a:t>
            </a:r>
          </a:p>
          <a:p>
            <a:pPr marL="933139" lvl="1" indent="-457200">
              <a:lnSpc>
                <a:spcPts val="3999"/>
              </a:lnSpc>
            </a:pPr>
            <a:r>
              <a:rPr lang="en-US" sz="3000" dirty="0" smtClean="0"/>
              <a:t>SELECT, INSERT, UPDATE, DELETE</a:t>
            </a:r>
            <a:endParaRPr lang="en-US" sz="3000" dirty="0"/>
          </a:p>
        </p:txBody>
      </p:sp>
      <p:sp>
        <p:nvSpPr>
          <p:cNvPr id="5" name="Shape 175"/>
          <p:cNvSpPr txBox="1">
            <a:spLocks noGrp="1"/>
          </p:cNvSpPr>
          <p:nvPr>
            <p:ph type="sldNum" sz="quarter" idx="13"/>
          </p:nvPr>
        </p:nvSpPr>
        <p:spPr>
          <a:xfrm>
            <a:off x="11563400" y="6397195"/>
            <a:ext cx="428710" cy="308845"/>
          </a:xfrm>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r>
              <a:rPr lang="en-US" sz="1000" dirty="0" smtClean="0">
                <a:ea typeface="Calibri"/>
                <a:cs typeface="Calibri"/>
                <a:sym typeface="Calibri"/>
              </a:rPr>
              <a:t>2</a:t>
            </a:r>
            <a:endParaRPr lang="en-US" sz="1000" dirty="0">
              <a:ea typeface="Calibri"/>
              <a:cs typeface="Calibri"/>
              <a:sym typeface="Calibri"/>
            </a:endParaRPr>
          </a:p>
        </p:txBody>
      </p:sp>
    </p:spTree>
    <p:extLst>
      <p:ext uri="{BB962C8B-B14F-4D97-AF65-F5344CB8AC3E}">
        <p14:creationId xmlns:p14="http://schemas.microsoft.com/office/powerpoint/2010/main" val="37913658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6" name="Shape 30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Database Table Elements</a:t>
            </a:r>
          </a:p>
        </p:txBody>
      </p:sp>
      <p:sp>
        <p:nvSpPr>
          <p:cNvPr id="304" name="Shape 30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20</a:t>
            </a:fld>
            <a:endParaRPr lang="en-US" sz="1000">
              <a:latin typeface="Calibri"/>
              <a:ea typeface="Calibri"/>
              <a:cs typeface="Calibri"/>
              <a:sym typeface="Calibri"/>
            </a:endParaRPr>
          </a:p>
        </p:txBody>
      </p:sp>
      <p:sp>
        <p:nvSpPr>
          <p:cNvPr id="305" name="Shape 305"/>
          <p:cNvSpPr txBox="1">
            <a:spLocks noGrp="1"/>
          </p:cNvSpPr>
          <p:nvPr>
            <p:ph type="body" idx="4294967295"/>
          </p:nvPr>
        </p:nvSpPr>
        <p:spPr>
          <a:xfrm>
            <a:off x="190355" y="1142040"/>
            <a:ext cx="11804650" cy="5570537"/>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The table is the main </a:t>
            </a:r>
            <a:r>
              <a:rPr lang="en-US" sz="3200" b="1" i="0" u="none" strike="noStrike" cap="none" dirty="0">
                <a:solidFill>
                  <a:schemeClr val="bg1"/>
                </a:solidFill>
                <a:latin typeface="Calibri"/>
                <a:ea typeface="Calibri"/>
                <a:cs typeface="Calibri"/>
                <a:sym typeface="Calibri"/>
              </a:rPr>
              <a:t>building block </a:t>
            </a:r>
            <a:r>
              <a:rPr lang="en-US" sz="3200" b="0" i="0" u="none" strike="noStrike" cap="none" dirty="0">
                <a:latin typeface="Calibri"/>
                <a:ea typeface="Calibri"/>
                <a:cs typeface="Calibri"/>
                <a:sym typeface="Calibri"/>
              </a:rPr>
              <a:t>of any </a:t>
            </a:r>
            <a:r>
              <a:rPr lang="en-US" sz="3200" b="0" i="0" u="none" strike="noStrike" cap="none" dirty="0" smtClean="0">
                <a:latin typeface="Calibri"/>
                <a:ea typeface="Calibri"/>
                <a:cs typeface="Calibri"/>
                <a:sym typeface="Calibri"/>
              </a:rPr>
              <a:t>databas</a:t>
            </a:r>
            <a:r>
              <a:rPr lang="bg-BG" sz="3200" b="0" i="0" u="none" strike="noStrike" cap="none" dirty="0" smtClean="0">
                <a:latin typeface="Calibri"/>
                <a:ea typeface="Calibri"/>
                <a:cs typeface="Calibri"/>
                <a:sym typeface="Calibri"/>
              </a:rPr>
              <a:t>е</a:t>
            </a: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Each </a:t>
            </a:r>
            <a:r>
              <a:rPr lang="en-US" sz="3200" b="1" i="0" u="none" strike="noStrike" cap="none" dirty="0">
                <a:solidFill>
                  <a:schemeClr val="bg1"/>
                </a:solidFill>
                <a:latin typeface="Calibri"/>
                <a:ea typeface="Calibri"/>
                <a:cs typeface="Calibri"/>
                <a:sym typeface="Calibri"/>
              </a:rPr>
              <a:t>row</a:t>
            </a:r>
            <a:r>
              <a:rPr lang="en-US" sz="3200" b="0" i="0" u="none" strike="noStrike" cap="none" dirty="0">
                <a:latin typeface="Calibri"/>
                <a:ea typeface="Calibri"/>
                <a:cs typeface="Calibri"/>
                <a:sym typeface="Calibri"/>
              </a:rPr>
              <a:t> is called a </a:t>
            </a:r>
            <a:r>
              <a:rPr lang="en-US" sz="3200" b="1" i="0" u="none" strike="noStrike" cap="none" dirty="0">
                <a:solidFill>
                  <a:schemeClr val="bg1"/>
                </a:solidFill>
                <a:latin typeface="Calibri"/>
                <a:ea typeface="Calibri"/>
                <a:cs typeface="Calibri"/>
                <a:sym typeface="Calibri"/>
              </a:rPr>
              <a:t>record</a:t>
            </a:r>
            <a:r>
              <a:rPr lang="en-US" sz="3200" b="0" i="0" u="none" strike="noStrike" cap="none" dirty="0">
                <a:latin typeface="Calibri"/>
                <a:ea typeface="Calibri"/>
                <a:cs typeface="Calibri"/>
                <a:sym typeface="Calibri"/>
              </a:rPr>
              <a:t> or </a:t>
            </a:r>
            <a:r>
              <a:rPr lang="en-US" sz="3200" b="1" i="0" u="none" strike="noStrike" cap="none" dirty="0" smtClean="0">
                <a:solidFill>
                  <a:schemeClr val="bg1"/>
                </a:solidFill>
                <a:latin typeface="Calibri"/>
                <a:ea typeface="Calibri"/>
                <a:cs typeface="Calibri"/>
                <a:sym typeface="Calibri"/>
              </a:rPr>
              <a:t>entity</a:t>
            </a:r>
            <a:endParaRPr lang="bg-BG" sz="3200" b="1" i="0" u="none" strike="noStrike" cap="none" dirty="0" smtClean="0">
              <a:solidFill>
                <a:schemeClr val="bg1"/>
              </a:solidFill>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Columns </a:t>
            </a:r>
            <a:r>
              <a:rPr lang="en-US" sz="3200" b="0" i="0" u="none" strike="noStrike" cap="none" dirty="0">
                <a:latin typeface="Calibri"/>
                <a:ea typeface="Calibri"/>
                <a:cs typeface="Calibri"/>
                <a:sym typeface="Calibri"/>
              </a:rPr>
              <a:t>(</a:t>
            </a:r>
            <a:r>
              <a:rPr lang="en-US" sz="3200" b="1" i="0" u="none" strike="noStrike" cap="none" dirty="0">
                <a:solidFill>
                  <a:schemeClr val="bg1"/>
                </a:solidFill>
                <a:latin typeface="Calibri"/>
                <a:ea typeface="Calibri"/>
                <a:cs typeface="Calibri"/>
                <a:sym typeface="Calibri"/>
              </a:rPr>
              <a:t>fields</a:t>
            </a:r>
            <a:r>
              <a:rPr lang="en-US" sz="3200" b="0" i="0" u="none" strike="noStrike" cap="none" dirty="0">
                <a:latin typeface="Calibri"/>
                <a:ea typeface="Calibri"/>
                <a:cs typeface="Calibri"/>
                <a:sym typeface="Calibri"/>
              </a:rPr>
              <a:t>) define the </a:t>
            </a:r>
            <a:r>
              <a:rPr lang="en-US" sz="3200" b="1" i="0" u="none" strike="noStrike" cap="none" dirty="0">
                <a:solidFill>
                  <a:schemeClr val="bg1"/>
                </a:solidFill>
                <a:latin typeface="Calibri"/>
                <a:ea typeface="Calibri"/>
                <a:cs typeface="Calibri"/>
                <a:sym typeface="Calibri"/>
              </a:rPr>
              <a:t>type</a:t>
            </a:r>
            <a:r>
              <a:rPr lang="en-US" sz="3200" b="0" i="0" u="none" strike="noStrike" cap="none" dirty="0">
                <a:latin typeface="Calibri"/>
                <a:ea typeface="Calibri"/>
                <a:cs typeface="Calibri"/>
                <a:sym typeface="Calibri"/>
              </a:rPr>
              <a:t> of data they contain</a:t>
            </a:r>
          </a:p>
        </p:txBody>
      </p:sp>
      <p:graphicFrame>
        <p:nvGraphicFramePr>
          <p:cNvPr id="307" name="Shape 307"/>
          <p:cNvGraphicFramePr/>
          <p:nvPr>
            <p:extLst>
              <p:ext uri="{D42A27DB-BD31-4B8C-83A1-F6EECF244321}">
                <p14:modId xmlns:p14="http://schemas.microsoft.com/office/powerpoint/2010/main" val="1909474499"/>
              </p:ext>
            </p:extLst>
          </p:nvPr>
        </p:nvGraphicFramePr>
        <p:xfrm>
          <a:off x="837806" y="2214883"/>
          <a:ext cx="8923900" cy="2415790"/>
        </p:xfrm>
        <a:graphic>
          <a:graphicData uri="http://schemas.openxmlformats.org/drawingml/2006/table">
            <a:tbl>
              <a:tblPr>
                <a:noFill/>
              </a:tblPr>
              <a:tblGrid>
                <a:gridCol w="21421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586950">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smtClean="0">
                          <a:solidFill>
                            <a:schemeClr val="tx1"/>
                          </a:solidFill>
                          <a:latin typeface="Calibri"/>
                          <a:ea typeface="Calibri"/>
                          <a:cs typeface="Calibri"/>
                          <a:sym typeface="Calibri"/>
                        </a:rPr>
                        <a:t>customer_id</a:t>
                      </a:r>
                      <a:endParaRPr lang="en-US" sz="2400" b="0" i="0" u="none" strike="noStrike" cap="none" dirty="0">
                        <a:solidFill>
                          <a:schemeClr val="tx1"/>
                        </a:solidFill>
                        <a:latin typeface="Calibri"/>
                        <a:ea typeface="Calibri"/>
                        <a:cs typeface="Calibri"/>
                        <a:sym typeface="Calibri"/>
                      </a:endParaRP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smtClean="0">
                          <a:solidFill>
                            <a:schemeClr val="tx1"/>
                          </a:solidFill>
                          <a:latin typeface="Calibri"/>
                          <a:ea typeface="Calibri"/>
                          <a:cs typeface="Calibri"/>
                          <a:sym typeface="Calibri"/>
                        </a:rPr>
                        <a:t>first_name</a:t>
                      </a:r>
                      <a:endParaRPr lang="en-US" sz="2400" b="0" i="0" u="none" strike="noStrike" cap="none" dirty="0">
                        <a:solidFill>
                          <a:schemeClr val="tx1"/>
                        </a:solidFill>
                        <a:latin typeface="Calibri"/>
                        <a:ea typeface="Calibri"/>
                        <a:cs typeface="Calibri"/>
                        <a:sym typeface="Calibri"/>
                      </a:endParaRP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a:solidFill>
                            <a:schemeClr val="tx1"/>
                          </a:solidFill>
                          <a:latin typeface="Calibri"/>
                          <a:ea typeface="Calibri"/>
                          <a:cs typeface="Calibri"/>
                          <a:sym typeface="Calibri"/>
                        </a:rPr>
                        <a:t>b</a:t>
                      </a:r>
                      <a:r>
                        <a:rPr lang="en-US" sz="2400" b="0" i="0" u="none" strike="noStrike" cap="none" dirty="0" smtClean="0">
                          <a:solidFill>
                            <a:schemeClr val="tx1"/>
                          </a:solidFill>
                          <a:latin typeface="Calibri"/>
                          <a:ea typeface="Calibri"/>
                          <a:cs typeface="Calibri"/>
                          <a:sym typeface="Calibri"/>
                        </a:rPr>
                        <a:t>irthdate</a:t>
                      </a:r>
                      <a:endParaRPr lang="en-US" sz="2400" b="0" i="0" u="none" strike="noStrike" cap="none" dirty="0">
                        <a:solidFill>
                          <a:schemeClr val="tx1"/>
                        </a:solidFill>
                        <a:latin typeface="Calibri"/>
                        <a:ea typeface="Calibri"/>
                        <a:cs typeface="Calibri"/>
                        <a:sym typeface="Calibri"/>
                      </a:endParaRP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smtClean="0">
                          <a:solidFill>
                            <a:schemeClr val="tx1"/>
                          </a:solidFill>
                          <a:latin typeface="Calibri"/>
                          <a:ea typeface="Calibri"/>
                          <a:cs typeface="Calibri"/>
                          <a:sym typeface="Calibri"/>
                        </a:rPr>
                        <a:t>city_id</a:t>
                      </a:r>
                      <a:endParaRPr lang="en-US" sz="2400" b="0" i="0" u="none" strike="noStrike" cap="none" dirty="0">
                        <a:solidFill>
                          <a:schemeClr val="tx1"/>
                        </a:solidFill>
                        <a:latin typeface="Calibri"/>
                        <a:ea typeface="Calibri"/>
                        <a:cs typeface="Calibri"/>
                        <a:sym typeface="Calibri"/>
                      </a:endParaRP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extLst>
                  <a:ext uri="{0D108BD9-81ED-4DB2-BD59-A6C34878D82A}">
                    <a16:rowId xmlns:a16="http://schemas.microsoft.com/office/drawing/2014/main" val="10000"/>
                  </a:ext>
                </a:extLst>
              </a:tr>
              <a:tr h="457200">
                <a:tc>
                  <a:txBody>
                    <a:bodyPr/>
                    <a:lstStyle/>
                    <a:p>
                      <a:pPr marL="0" marR="0" lvl="0" indent="0" algn="ctr" rtl="0">
                        <a:spcBef>
                          <a:spcPts val="0"/>
                        </a:spcBef>
                        <a:buSzPct val="25000"/>
                        <a:buNone/>
                      </a:pPr>
                      <a:r>
                        <a:rPr lang="en-US" sz="2400" u="none" strike="noStrike" cap="none" dirty="0">
                          <a:solidFill>
                            <a:schemeClr val="tx1"/>
                          </a:solidFill>
                        </a:rPr>
                        <a:t>1</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u="none" strike="noStrike" cap="none" dirty="0">
                          <a:solidFill>
                            <a:schemeClr val="tx1"/>
                          </a:solidFill>
                        </a:rPr>
                        <a:t>Brigitte</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a:solidFill>
                            <a:schemeClr val="tx1"/>
                          </a:solidFill>
                        </a:rPr>
                        <a:t>03/12/1975</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a:solidFill>
                            <a:schemeClr val="tx1"/>
                          </a:solidFill>
                        </a:rPr>
                        <a:t>101</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1"/>
                  </a:ext>
                </a:extLst>
              </a:tr>
              <a:tr h="457200">
                <a:tc>
                  <a:txBody>
                    <a:bodyPr/>
                    <a:lstStyle/>
                    <a:p>
                      <a:pPr marL="0" marR="0" lvl="0" indent="0" algn="ctr" rtl="0">
                        <a:spcBef>
                          <a:spcPts val="0"/>
                        </a:spcBef>
                        <a:buSzPct val="25000"/>
                        <a:buNone/>
                      </a:pPr>
                      <a:r>
                        <a:rPr lang="en-US" sz="2400">
                          <a:solidFill>
                            <a:schemeClr val="tx1"/>
                          </a:solidFill>
                        </a:rPr>
                        <a:t>2</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a:solidFill>
                            <a:schemeClr val="tx1"/>
                          </a:solidFill>
                        </a:rPr>
                        <a:t>August</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27/05/1968</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a:solidFill>
                            <a:schemeClr val="tx1"/>
                          </a:solidFill>
                        </a:rPr>
                        <a:t>102</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2"/>
                  </a:ext>
                </a:extLst>
              </a:tr>
              <a:tr h="457200">
                <a:tc>
                  <a:txBody>
                    <a:bodyPr/>
                    <a:lstStyle/>
                    <a:p>
                      <a:pPr marL="0" marR="0" lvl="0" indent="0" algn="ctr" rtl="0">
                        <a:spcBef>
                          <a:spcPts val="0"/>
                        </a:spcBef>
                        <a:buSzPct val="25000"/>
                        <a:buNone/>
                      </a:pPr>
                      <a:r>
                        <a:rPr lang="en-US" sz="2400" dirty="0">
                          <a:solidFill>
                            <a:schemeClr val="tx1"/>
                          </a:solidFill>
                        </a:rPr>
                        <a:t>3</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Benjamin</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15/10/1988</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a:solidFill>
                            <a:schemeClr val="tx1"/>
                          </a:solidFill>
                        </a:rPr>
                        <a:t>103</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3"/>
                  </a:ext>
                </a:extLst>
              </a:tr>
              <a:tr h="457200">
                <a:tc>
                  <a:txBody>
                    <a:bodyPr/>
                    <a:lstStyle/>
                    <a:p>
                      <a:pPr marL="0" marR="0" lvl="0" indent="0" algn="ctr" rtl="0">
                        <a:spcBef>
                          <a:spcPts val="0"/>
                        </a:spcBef>
                        <a:buSzPct val="25000"/>
                        <a:buNone/>
                      </a:pPr>
                      <a:r>
                        <a:rPr lang="en-US" sz="2400" dirty="0">
                          <a:solidFill>
                            <a:schemeClr val="tx1"/>
                          </a:solidFill>
                        </a:rPr>
                        <a:t>4</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Denis</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a:solidFill>
                            <a:schemeClr val="tx1"/>
                          </a:solidFill>
                        </a:rPr>
                        <a:t>07/01/1993</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dirty="0">
                          <a:solidFill>
                            <a:schemeClr val="tx1"/>
                          </a:solidFill>
                        </a:rPr>
                        <a:t>104</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4"/>
                  </a:ext>
                </a:extLst>
              </a:tr>
            </a:tbl>
          </a:graphicData>
        </a:graphic>
      </p:graphicFrame>
      <p:sp>
        <p:nvSpPr>
          <p:cNvPr id="308" name="Shape 308"/>
          <p:cNvSpPr/>
          <p:nvPr/>
        </p:nvSpPr>
        <p:spPr>
          <a:xfrm>
            <a:off x="10287684" y="3769754"/>
            <a:ext cx="838200" cy="315110"/>
          </a:xfrm>
          <a:prstGeom prst="wedgeRoundRectCallout">
            <a:avLst>
              <a:gd name="adj1" fmla="val -85004"/>
              <a:gd name="adj2" fmla="val 24417"/>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Row</a:t>
            </a:r>
          </a:p>
        </p:txBody>
      </p:sp>
      <p:sp>
        <p:nvSpPr>
          <p:cNvPr id="309" name="Shape 309"/>
          <p:cNvSpPr/>
          <p:nvPr/>
        </p:nvSpPr>
        <p:spPr>
          <a:xfrm>
            <a:off x="837806" y="3688070"/>
            <a:ext cx="8949864" cy="478478"/>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800" b="1">
              <a:latin typeface="Consolas"/>
              <a:ea typeface="Consolas"/>
              <a:cs typeface="Consolas"/>
              <a:sym typeface="Consolas"/>
            </a:endParaRPr>
          </a:p>
        </p:txBody>
      </p:sp>
      <p:sp>
        <p:nvSpPr>
          <p:cNvPr id="310" name="Shape 310"/>
          <p:cNvSpPr/>
          <p:nvPr/>
        </p:nvSpPr>
        <p:spPr>
          <a:xfrm>
            <a:off x="7999411" y="2052747"/>
            <a:ext cx="1788259" cy="2603244"/>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800" b="1">
              <a:latin typeface="Consolas"/>
              <a:ea typeface="Consolas"/>
              <a:cs typeface="Consolas"/>
              <a:sym typeface="Consolas"/>
            </a:endParaRPr>
          </a:p>
        </p:txBody>
      </p:sp>
      <p:sp>
        <p:nvSpPr>
          <p:cNvPr id="311" name="Shape 311"/>
          <p:cNvSpPr/>
          <p:nvPr/>
        </p:nvSpPr>
        <p:spPr>
          <a:xfrm>
            <a:off x="10029130" y="1753645"/>
            <a:ext cx="1218424" cy="395137"/>
          </a:xfrm>
          <a:prstGeom prst="wedgeRoundRectCallout">
            <a:avLst>
              <a:gd name="adj1" fmla="val -61726"/>
              <a:gd name="adj2" fmla="val 46643"/>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Column</a:t>
            </a:r>
          </a:p>
        </p:txBody>
      </p:sp>
      <p:sp>
        <p:nvSpPr>
          <p:cNvPr id="312" name="Shape 312"/>
          <p:cNvSpPr/>
          <p:nvPr/>
        </p:nvSpPr>
        <p:spPr>
          <a:xfrm>
            <a:off x="7999411" y="3223945"/>
            <a:ext cx="1788259" cy="464125"/>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800" b="1">
              <a:latin typeface="Consolas"/>
              <a:ea typeface="Consolas"/>
              <a:cs typeface="Consolas"/>
              <a:sym typeface="Consolas"/>
            </a:endParaRPr>
          </a:p>
        </p:txBody>
      </p:sp>
      <p:sp>
        <p:nvSpPr>
          <p:cNvPr id="313" name="Shape 313"/>
          <p:cNvSpPr/>
          <p:nvPr/>
        </p:nvSpPr>
        <p:spPr>
          <a:xfrm>
            <a:off x="10332857" y="3223945"/>
            <a:ext cx="838200" cy="330228"/>
          </a:xfrm>
          <a:prstGeom prst="wedgeRoundRectCallout">
            <a:avLst>
              <a:gd name="adj1" fmla="val -80193"/>
              <a:gd name="adj2" fmla="val 23768"/>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Cell</a:t>
            </a:r>
          </a:p>
        </p:txBody>
      </p:sp>
    </p:spTree>
    <p:extLst>
      <p:ext uri="{BB962C8B-B14F-4D97-AF65-F5344CB8AC3E}">
        <p14:creationId xmlns:p14="http://schemas.microsoft.com/office/powerpoint/2010/main" val="10972118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8"/>
                                        </p:tgtEl>
                                        <p:attrNameLst>
                                          <p:attrName>style.visibility</p:attrName>
                                        </p:attrNameLst>
                                      </p:cBhvr>
                                      <p:to>
                                        <p:strVal val="visible"/>
                                      </p:to>
                                    </p:set>
                                    <p:animEffect transition="in" filter="fade">
                                      <p:cBhvr>
                                        <p:cTn id="11" dur="500"/>
                                        <p:tgtEl>
                                          <p:spTgt spid="308"/>
                                        </p:tgtEl>
                                      </p:cBhvr>
                                    </p:animEffect>
                                  </p:childTnLst>
                                </p:cTn>
                              </p:par>
                              <p:par>
                                <p:cTn id="12" presetID="1" presetClass="entr" presetSubtype="0" fill="hold" nodeType="withEffect">
                                  <p:stCondLst>
                                    <p:cond delay="0"/>
                                  </p:stCondLst>
                                  <p:childTnLst>
                                    <p:set>
                                      <p:cBhvr>
                                        <p:cTn id="13" dur="1" fill="hold">
                                          <p:stCondLst>
                                            <p:cond delay="0"/>
                                          </p:stCondLst>
                                        </p:cTn>
                                        <p:tgtEl>
                                          <p:spTgt spid="30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10"/>
                                        </p:tgtEl>
                                        <p:attrNameLst>
                                          <p:attrName>style.visibility</p:attrName>
                                        </p:attrNameLst>
                                      </p:cBhvr>
                                      <p:to>
                                        <p:strVal val="visible"/>
                                      </p:to>
                                    </p:set>
                                  </p:childTnLst>
                                </p:cTn>
                              </p:par>
                              <p:par>
                                <p:cTn id="20" presetID="10" presetClass="exit" presetSubtype="0" fill="hold" nodeType="withEffect">
                                  <p:stCondLst>
                                    <p:cond delay="0"/>
                                  </p:stCondLst>
                                  <p:childTnLst>
                                    <p:animEffect transition="out" filter="fade">
                                      <p:cBhvr>
                                        <p:cTn id="21" dur="500"/>
                                        <p:tgtEl>
                                          <p:spTgt spid="308"/>
                                        </p:tgtEl>
                                      </p:cBhvr>
                                    </p:animEffect>
                                    <p:set>
                                      <p:cBhvr>
                                        <p:cTn id="22" dur="1" fill="hold">
                                          <p:stCondLst>
                                            <p:cond delay="500"/>
                                          </p:stCondLst>
                                        </p:cTn>
                                        <p:tgtEl>
                                          <p:spTgt spid="30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0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3"/>
                                        </p:tgtEl>
                                        <p:attrNameLst>
                                          <p:attrName>style.visibility</p:attrName>
                                        </p:attrNameLst>
                                      </p:cBhvr>
                                      <p:to>
                                        <p:strVal val="visible"/>
                                      </p:to>
                                    </p:set>
                                    <p:animEffect transition="in" filter="fade">
                                      <p:cBhvr>
                                        <p:cTn id="29" dur="500"/>
                                        <p:tgtEl>
                                          <p:spTgt spid="313"/>
                                        </p:tgtEl>
                                      </p:cBhvr>
                                    </p:animEffect>
                                  </p:childTnLst>
                                </p:cTn>
                              </p:par>
                              <p:par>
                                <p:cTn id="30" presetID="1" presetClass="entr" presetSubtype="0" fill="hold" nodeType="withEffect">
                                  <p:stCondLst>
                                    <p:cond delay="0"/>
                                  </p:stCondLst>
                                  <p:childTnLst>
                                    <p:set>
                                      <p:cBhvr>
                                        <p:cTn id="31" dur="1" fill="hold">
                                          <p:stCondLst>
                                            <p:cond delay="0"/>
                                          </p:stCondLst>
                                        </p:cTn>
                                        <p:tgtEl>
                                          <p:spTgt spid="312"/>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31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31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1"/>
                                          </p:stCondLst>
                                        </p:cTn>
                                        <p:tgtEl>
                                          <p:spTgt spid="3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05">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0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4472" y="5029200"/>
            <a:ext cx="10958928" cy="768084"/>
          </a:xfrm>
        </p:spPr>
        <p:txBody>
          <a:bodyPr/>
          <a:lstStyle/>
          <a:p>
            <a:r>
              <a:rPr lang="en-US" dirty="0" smtClean="0"/>
              <a:t>Data Types in MySQL Server</a:t>
            </a:r>
            <a:endParaRPr lang="en-US" dirty="0"/>
          </a:p>
        </p:txBody>
      </p:sp>
      <p:sp>
        <p:nvSpPr>
          <p:cNvPr id="4"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21</a:t>
            </a:r>
            <a:endParaRPr lang="en-US" sz="1000" dirty="0">
              <a:ea typeface="Calibri"/>
              <a:cs typeface="Calibri"/>
              <a:sym typeface="Calibri"/>
            </a:endParaRPr>
          </a:p>
        </p:txBody>
      </p:sp>
      <p:grpSp>
        <p:nvGrpSpPr>
          <p:cNvPr id="11" name="Group 10"/>
          <p:cNvGrpSpPr/>
          <p:nvPr/>
        </p:nvGrpSpPr>
        <p:grpSpPr>
          <a:xfrm>
            <a:off x="4606192" y="1266685"/>
            <a:ext cx="2976442" cy="2933446"/>
            <a:chOff x="4662154" y="1252004"/>
            <a:chExt cx="2976442" cy="2933446"/>
          </a:xfrm>
        </p:grpSpPr>
        <p:sp>
          <p:nvSpPr>
            <p:cNvPr id="7" name="Rectangle 6"/>
            <p:cNvSpPr/>
            <p:nvPr/>
          </p:nvSpPr>
          <p:spPr>
            <a:xfrm rot="21107443">
              <a:off x="4662154" y="1252004"/>
              <a:ext cx="2176814"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integer</a:t>
              </a:r>
              <a:endParaRPr lang="en-US" sz="5400" b="0" cap="none" spc="0" dirty="0">
                <a:ln w="0"/>
                <a:solidFill>
                  <a:schemeClr val="bg2"/>
                </a:solidFill>
                <a:effectLst>
                  <a:outerShdw blurRad="38100" dist="19050" dir="2700000" algn="tl" rotWithShape="0">
                    <a:schemeClr val="dk1">
                      <a:alpha val="40000"/>
                    </a:schemeClr>
                  </a:outerShdw>
                </a:effectLst>
              </a:endParaRPr>
            </a:p>
          </p:txBody>
        </p:sp>
        <p:sp>
          <p:nvSpPr>
            <p:cNvPr id="8" name="Rectangle 7"/>
            <p:cNvSpPr/>
            <p:nvPr/>
          </p:nvSpPr>
          <p:spPr>
            <a:xfrm>
              <a:off x="5373765" y="3262120"/>
              <a:ext cx="1478290"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float</a:t>
              </a:r>
              <a:endParaRPr lang="en-US" sz="5400" b="0" cap="none" spc="0" dirty="0">
                <a:ln w="0"/>
                <a:solidFill>
                  <a:schemeClr val="bg2"/>
                </a:solidFill>
                <a:effectLst>
                  <a:outerShdw blurRad="38100" dist="19050" dir="2700000" algn="tl" rotWithShape="0">
                    <a:schemeClr val="dk1">
                      <a:alpha val="40000"/>
                    </a:schemeClr>
                  </a:outerShdw>
                </a:effectLst>
              </a:endParaRPr>
            </a:p>
          </p:txBody>
        </p:sp>
        <p:sp>
          <p:nvSpPr>
            <p:cNvPr id="9" name="Rectangle 8"/>
            <p:cNvSpPr/>
            <p:nvPr/>
          </p:nvSpPr>
          <p:spPr>
            <a:xfrm rot="20693111">
              <a:off x="4717250" y="2383727"/>
              <a:ext cx="1278107"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text</a:t>
              </a:r>
              <a:endParaRPr lang="en-US" sz="5400" b="0" cap="none" spc="0" dirty="0">
                <a:ln w="0"/>
                <a:solidFill>
                  <a:schemeClr val="bg2"/>
                </a:solidFill>
                <a:effectLst>
                  <a:outerShdw blurRad="38100" dist="19050" dir="2700000" algn="tl" rotWithShape="0">
                    <a:schemeClr val="dk1">
                      <a:alpha val="40000"/>
                    </a:schemeClr>
                  </a:outerShdw>
                </a:effectLst>
              </a:endParaRPr>
            </a:p>
          </p:txBody>
        </p:sp>
        <p:sp>
          <p:nvSpPr>
            <p:cNvPr id="10" name="Rectangle 9"/>
            <p:cNvSpPr/>
            <p:nvPr/>
          </p:nvSpPr>
          <p:spPr>
            <a:xfrm rot="1250317">
              <a:off x="6222824" y="2162105"/>
              <a:ext cx="1415772"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char</a:t>
              </a:r>
              <a:endParaRPr lang="en-US" sz="5400" b="0" cap="none" spc="0" dirty="0">
                <a:ln w="0"/>
                <a:solidFill>
                  <a:schemeClr val="bg2"/>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3038138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6" name="Shape 32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Basic Data Types in MySQL</a:t>
            </a:r>
          </a:p>
        </p:txBody>
      </p:sp>
      <p:sp>
        <p:nvSpPr>
          <p:cNvPr id="324" name="Shape 32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22</a:t>
            </a:fld>
            <a:endParaRPr lang="en-US" sz="1000" dirty="0">
              <a:latin typeface="Calibri"/>
              <a:ea typeface="Calibri"/>
              <a:cs typeface="Calibri"/>
              <a:sym typeface="Calibri"/>
            </a:endParaRPr>
          </a:p>
        </p:txBody>
      </p:sp>
      <p:sp>
        <p:nvSpPr>
          <p:cNvPr id="325" name="Shape 325"/>
          <p:cNvSpPr txBox="1">
            <a:spLocks noGrp="1"/>
          </p:cNvSpPr>
          <p:nvPr>
            <p:ph type="body" idx="4294967295"/>
          </p:nvPr>
        </p:nvSpPr>
        <p:spPr>
          <a:xfrm>
            <a:off x="187460" y="1219200"/>
            <a:ext cx="11804650" cy="5177995"/>
          </a:xfrm>
          <a:prstGeom prst="rect">
            <a:avLst/>
          </a:prstGeom>
          <a:noFill/>
          <a:ln>
            <a:noFill/>
          </a:ln>
        </p:spPr>
        <p:txBody>
          <a:bodyPr wrap="square" lIns="108000" tIns="36000" rIns="108000" bIns="36000" anchor="t" anchorCtr="0">
            <a:noAutofit/>
          </a:bodyPr>
          <a:lstStyle/>
          <a:p>
            <a:pPr marR="0" lvl="0" algn="l" rtl="0">
              <a:lnSpc>
                <a:spcPct val="100000"/>
              </a:lnSpc>
              <a:spcBef>
                <a:spcPts val="0"/>
              </a:spcBef>
              <a:spcAft>
                <a:spcPts val="0"/>
              </a:spcAft>
              <a:buClr>
                <a:schemeClr val="tx1"/>
              </a:buClr>
              <a:buSzPct val="100000"/>
            </a:pPr>
            <a:r>
              <a:rPr lang="en-US" sz="3200" b="0" i="0" u="none" strike="noStrike" cap="none" dirty="0" smtClean="0">
                <a:ea typeface="Calibri"/>
                <a:cs typeface="Calibri"/>
                <a:sym typeface="Calibri"/>
              </a:rPr>
              <a:t>Numeric</a:t>
            </a:r>
            <a:endParaRPr lang="bg-BG" sz="3200" dirty="0">
              <a:ea typeface="Calibri"/>
              <a:cs typeface="Calibri"/>
              <a:sym typeface="Calibri"/>
            </a:endParaRPr>
          </a:p>
          <a:p>
            <a:pPr lvl="1">
              <a:lnSpc>
                <a:spcPct val="100000"/>
              </a:lnSpc>
              <a:spcBef>
                <a:spcPts val="0"/>
              </a:spcBef>
              <a:spcAft>
                <a:spcPts val="0"/>
              </a:spcAft>
              <a:buClr>
                <a:schemeClr val="tx1"/>
              </a:buClr>
              <a:buSzPct val="100000"/>
            </a:pPr>
            <a:r>
              <a:rPr lang="en-US" sz="3000" b="1" dirty="0" smtClean="0">
                <a:solidFill>
                  <a:schemeClr val="bg1"/>
                </a:solidFill>
                <a:ea typeface="Consolas"/>
                <a:cs typeface="Consolas"/>
                <a:sym typeface="Consolas"/>
              </a:rPr>
              <a:t>integer</a:t>
            </a:r>
            <a:r>
              <a:rPr lang="en-US" sz="3000" b="1" dirty="0" smtClean="0">
                <a:ea typeface="Consolas"/>
                <a:cs typeface="Consolas"/>
                <a:sym typeface="Consolas"/>
              </a:rPr>
              <a:t> </a:t>
            </a:r>
            <a:r>
              <a:rPr lang="en-US" sz="3000" dirty="0" smtClean="0">
                <a:ea typeface="Consolas"/>
                <a:cs typeface="Calibri"/>
                <a:sym typeface="Calibri"/>
              </a:rPr>
              <a:t>-</a:t>
            </a:r>
            <a:r>
              <a:rPr lang="en-US" sz="3000" dirty="0" smtClean="0">
                <a:ea typeface="Calibri"/>
                <a:cs typeface="Calibri"/>
                <a:sym typeface="Calibri"/>
              </a:rPr>
              <a:t> </a:t>
            </a:r>
            <a:r>
              <a:rPr lang="en-US" sz="3000" dirty="0">
                <a:ea typeface="Calibri"/>
                <a:cs typeface="Calibri"/>
                <a:sym typeface="Calibri"/>
              </a:rPr>
              <a:t>different sizes</a:t>
            </a:r>
            <a:endParaRPr lang="bg-BG" sz="3000" dirty="0">
              <a:ea typeface="Calibri"/>
              <a:cs typeface="Calibri"/>
              <a:sym typeface="Calibri"/>
            </a:endParaRPr>
          </a:p>
          <a:p>
            <a:pPr lvl="1">
              <a:lnSpc>
                <a:spcPct val="100000"/>
              </a:lnSpc>
              <a:spcBef>
                <a:spcPts val="0"/>
              </a:spcBef>
              <a:spcAft>
                <a:spcPts val="0"/>
              </a:spcAft>
              <a:buClr>
                <a:schemeClr val="tx1"/>
              </a:buClr>
              <a:buSzPct val="100000"/>
            </a:pPr>
            <a:r>
              <a:rPr lang="en-US" sz="3000" b="1" dirty="0">
                <a:solidFill>
                  <a:schemeClr val="bg1"/>
                </a:solidFill>
                <a:ea typeface="Consolas"/>
                <a:cs typeface="Consolas"/>
                <a:sym typeface="Consolas"/>
              </a:rPr>
              <a:t>f</a:t>
            </a:r>
            <a:r>
              <a:rPr lang="en-US" sz="3000" b="1" dirty="0" smtClean="0">
                <a:solidFill>
                  <a:schemeClr val="bg1"/>
                </a:solidFill>
                <a:ea typeface="Consolas"/>
                <a:cs typeface="Consolas"/>
                <a:sym typeface="Consolas"/>
              </a:rPr>
              <a:t>loat</a:t>
            </a:r>
            <a:r>
              <a:rPr lang="en-US" sz="3000" dirty="0" smtClean="0">
                <a:solidFill>
                  <a:schemeClr val="bg1"/>
                </a:solidFill>
                <a:ea typeface="Consolas"/>
                <a:cs typeface="Calibri"/>
                <a:sym typeface="Calibri"/>
              </a:rPr>
              <a:t>,</a:t>
            </a:r>
            <a:r>
              <a:rPr lang="en-US" sz="3000" dirty="0" smtClean="0">
                <a:solidFill>
                  <a:schemeClr val="bg1"/>
                </a:solidFill>
                <a:ea typeface="Calibri"/>
                <a:cs typeface="Calibri"/>
                <a:sym typeface="Calibri"/>
              </a:rPr>
              <a:t> </a:t>
            </a:r>
            <a:r>
              <a:rPr lang="en-US" sz="3000" b="1" dirty="0">
                <a:solidFill>
                  <a:schemeClr val="bg1"/>
                </a:solidFill>
                <a:ea typeface="Consolas"/>
                <a:cs typeface="Consolas"/>
                <a:sym typeface="Consolas"/>
              </a:rPr>
              <a:t>double</a:t>
            </a:r>
            <a:r>
              <a:rPr lang="en-US" sz="3000" dirty="0">
                <a:solidFill>
                  <a:schemeClr val="bg1"/>
                </a:solidFill>
                <a:ea typeface="Calibri"/>
                <a:cs typeface="Calibri"/>
                <a:sym typeface="Calibri"/>
              </a:rPr>
              <a:t>, </a:t>
            </a:r>
            <a:r>
              <a:rPr lang="en-US" sz="3000" b="1" dirty="0">
                <a:solidFill>
                  <a:schemeClr val="bg1"/>
                </a:solidFill>
                <a:ea typeface="Consolas"/>
                <a:cs typeface="Consolas"/>
                <a:sym typeface="Consolas"/>
              </a:rPr>
              <a:t>decimal</a:t>
            </a:r>
            <a:r>
              <a:rPr lang="en-US" sz="3000" b="1" dirty="0">
                <a:solidFill>
                  <a:schemeClr val="bg1"/>
                </a:solidFill>
                <a:ea typeface="Calibri"/>
                <a:cs typeface="Calibri"/>
                <a:sym typeface="Calibri"/>
              </a:rPr>
              <a:t> </a:t>
            </a:r>
            <a:r>
              <a:rPr lang="en-US" sz="3000" dirty="0" smtClean="0">
                <a:ea typeface="Calibri"/>
                <a:cs typeface="Calibri"/>
                <a:sym typeface="Calibri"/>
              </a:rPr>
              <a:t>- </a:t>
            </a:r>
            <a:r>
              <a:rPr lang="en-US" sz="3000" dirty="0">
                <a:ea typeface="Calibri"/>
                <a:cs typeface="Calibri"/>
                <a:sym typeface="Calibri"/>
              </a:rPr>
              <a:t>representing real </a:t>
            </a:r>
            <a:r>
              <a:rPr lang="en-US" sz="3000" dirty="0" smtClean="0">
                <a:ea typeface="Calibri"/>
                <a:cs typeface="Calibri"/>
                <a:sym typeface="Calibri"/>
              </a:rPr>
              <a:t>numbers</a:t>
            </a:r>
          </a:p>
          <a:p>
            <a:pPr marL="609219" lvl="1" indent="0">
              <a:lnSpc>
                <a:spcPct val="100000"/>
              </a:lnSpc>
              <a:spcBef>
                <a:spcPts val="0"/>
              </a:spcBef>
              <a:spcAft>
                <a:spcPts val="0"/>
              </a:spcAft>
              <a:buClr>
                <a:schemeClr val="tx1"/>
              </a:buClr>
              <a:buSzPct val="100000"/>
              <a:buNone/>
            </a:pPr>
            <a:endParaRPr lang="en-US" sz="3000" dirty="0">
              <a:ea typeface="Calibri"/>
              <a:cs typeface="Calibri"/>
              <a:sym typeface="Calibri"/>
            </a:endParaRPr>
          </a:p>
          <a:p>
            <a:pPr marL="609219" lvl="1" indent="0">
              <a:lnSpc>
                <a:spcPct val="100000"/>
              </a:lnSpc>
              <a:spcBef>
                <a:spcPts val="0"/>
              </a:spcBef>
              <a:spcAft>
                <a:spcPts val="0"/>
              </a:spcAft>
              <a:buClr>
                <a:schemeClr val="tx1"/>
              </a:buClr>
              <a:buSzPct val="100000"/>
              <a:buNone/>
            </a:pPr>
            <a:endParaRPr lang="en-US" sz="3000" dirty="0" smtClean="0">
              <a:ea typeface="Calibri"/>
              <a:cs typeface="Calibri"/>
              <a:sym typeface="Calibri"/>
            </a:endParaRPr>
          </a:p>
          <a:p>
            <a:pPr marL="609219" lvl="1" indent="0">
              <a:lnSpc>
                <a:spcPct val="100000"/>
              </a:lnSpc>
              <a:spcBef>
                <a:spcPts val="0"/>
              </a:spcBef>
              <a:spcAft>
                <a:spcPts val="0"/>
              </a:spcAft>
              <a:buClr>
                <a:schemeClr val="tx1"/>
              </a:buClr>
              <a:buSzPct val="100000"/>
              <a:buNone/>
            </a:pPr>
            <a:endParaRPr lang="bg-BG" sz="3000" dirty="0">
              <a:ea typeface="Calibri"/>
              <a:cs typeface="Calibri"/>
              <a:sym typeface="Calibri"/>
            </a:endParaRPr>
          </a:p>
          <a:p>
            <a:pPr marR="0" lvl="0" algn="l" rtl="0">
              <a:lnSpc>
                <a:spcPct val="100000"/>
              </a:lnSpc>
              <a:spcBef>
                <a:spcPts val="0"/>
              </a:spcBef>
              <a:spcAft>
                <a:spcPts val="0"/>
              </a:spcAft>
              <a:buClr>
                <a:schemeClr val="tx1"/>
              </a:buClr>
              <a:buSzPct val="100000"/>
            </a:pPr>
            <a:r>
              <a:rPr lang="en-US" sz="3200" dirty="0" smtClean="0">
                <a:ea typeface="Calibri"/>
                <a:cs typeface="Calibri"/>
                <a:sym typeface="Calibri"/>
              </a:rPr>
              <a:t>Strings</a:t>
            </a:r>
            <a:endParaRPr lang="bg-BG" sz="3200" dirty="0">
              <a:ea typeface="Calibri"/>
              <a:cs typeface="Calibri"/>
              <a:sym typeface="Calibri"/>
            </a:endParaRPr>
          </a:p>
          <a:p>
            <a:pPr lvl="1">
              <a:lnSpc>
                <a:spcPct val="100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char(size</a:t>
            </a:r>
            <a:r>
              <a:rPr lang="en-US" sz="3000" b="1" i="0" u="none" strike="noStrike" cap="none" dirty="0">
                <a:solidFill>
                  <a:schemeClr val="bg1"/>
                </a:solidFill>
                <a:ea typeface="Consolas"/>
                <a:cs typeface="Consolas"/>
                <a:sym typeface="Consolas"/>
              </a:rPr>
              <a:t>)</a:t>
            </a:r>
            <a:r>
              <a:rPr lang="en-US" sz="3000" b="0" i="0" u="none" strike="noStrike" cap="none" dirty="0">
                <a:ea typeface="Calibri"/>
                <a:cs typeface="Calibri"/>
                <a:sym typeface="Calibri"/>
              </a:rPr>
              <a:t> </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fixed size </a:t>
            </a:r>
            <a:r>
              <a:rPr lang="en-US" sz="3000" b="0" i="0" u="none" strike="noStrike" cap="none" dirty="0" smtClean="0">
                <a:ea typeface="Calibri"/>
                <a:cs typeface="Calibri"/>
                <a:sym typeface="Calibri"/>
              </a:rPr>
              <a:t>string</a:t>
            </a:r>
            <a:endParaRPr lang="bg-BG" sz="3000" b="0" i="0" u="none" strike="noStrike" cap="none" dirty="0" smtClean="0">
              <a:ea typeface="Calibri"/>
              <a:cs typeface="Calibri"/>
              <a:sym typeface="Calibri"/>
            </a:endParaRPr>
          </a:p>
          <a:p>
            <a:pPr lvl="1">
              <a:lnSpc>
                <a:spcPct val="100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varchar(size</a:t>
            </a:r>
            <a:r>
              <a:rPr lang="en-US" sz="3000" b="1" i="0" u="none" strike="noStrike" cap="none" dirty="0">
                <a:solidFill>
                  <a:schemeClr val="bg1"/>
                </a:solidFill>
                <a:ea typeface="Consolas"/>
                <a:cs typeface="Consolas"/>
                <a:sym typeface="Consolas"/>
              </a:rPr>
              <a:t>)</a:t>
            </a:r>
            <a:r>
              <a:rPr lang="en-US" sz="3000" b="0" i="0" u="none" strike="noStrike" cap="none" dirty="0">
                <a:solidFill>
                  <a:schemeClr val="bg1"/>
                </a:solidFill>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variable size </a:t>
            </a:r>
            <a:r>
              <a:rPr lang="en-US" sz="3000" b="0" i="0" u="none" strike="noStrike" cap="none" dirty="0" smtClean="0">
                <a:ea typeface="Calibri"/>
                <a:cs typeface="Calibri"/>
                <a:sym typeface="Calibri"/>
              </a:rPr>
              <a:t>string</a:t>
            </a:r>
            <a:endParaRPr lang="bg-BG" sz="3000" b="0" i="0" u="none" strike="noStrike" cap="none" dirty="0" smtClean="0">
              <a:ea typeface="Calibri"/>
              <a:cs typeface="Calibri"/>
              <a:sym typeface="Calibri"/>
            </a:endParaRPr>
          </a:p>
          <a:p>
            <a:pPr lvl="1">
              <a:lnSpc>
                <a:spcPct val="100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text</a:t>
            </a:r>
            <a:r>
              <a:rPr lang="en-US" sz="3000" i="0" u="none" strike="noStrike" cap="none" dirty="0" smtClean="0">
                <a:ea typeface="Consolas"/>
                <a:cs typeface="Consolas"/>
                <a:sym typeface="Consolas"/>
              </a:rPr>
              <a:t>,</a:t>
            </a:r>
            <a:r>
              <a:rPr lang="en-US" sz="3000" b="1" i="0" u="none" strike="noStrike" cap="none" dirty="0" smtClean="0">
                <a:solidFill>
                  <a:schemeClr val="bg1"/>
                </a:solidFill>
                <a:ea typeface="Consolas"/>
                <a:cs typeface="Consolas"/>
                <a:sym typeface="Consolas"/>
              </a:rPr>
              <a:t> tinytext</a:t>
            </a:r>
            <a:r>
              <a:rPr lang="en-US" sz="3000" i="0" u="none" strike="noStrike" cap="none" dirty="0" smtClean="0">
                <a:ea typeface="Consolas"/>
                <a:cs typeface="Consolas"/>
                <a:sym typeface="Consolas"/>
              </a:rPr>
              <a:t>,</a:t>
            </a:r>
            <a:r>
              <a:rPr lang="en-US" sz="3000" b="1" i="0" u="none" strike="noStrike" cap="none" dirty="0" smtClean="0">
                <a:solidFill>
                  <a:schemeClr val="bg1"/>
                </a:solidFill>
                <a:ea typeface="Consolas"/>
                <a:cs typeface="Consolas"/>
                <a:sym typeface="Consolas"/>
              </a:rPr>
              <a:t> mediumtext</a:t>
            </a:r>
            <a:r>
              <a:rPr lang="en-US" sz="3000" i="0" u="none" strike="noStrike" cap="none" dirty="0" smtClean="0">
                <a:ea typeface="Consolas"/>
                <a:cs typeface="Consolas"/>
                <a:sym typeface="Consolas"/>
              </a:rPr>
              <a:t>,</a:t>
            </a:r>
            <a:r>
              <a:rPr lang="en-US" sz="3000" b="1" i="0" u="none" strike="noStrike" cap="none" dirty="0" smtClean="0">
                <a:solidFill>
                  <a:schemeClr val="bg1"/>
                </a:solidFill>
                <a:ea typeface="Consolas"/>
                <a:cs typeface="Consolas"/>
                <a:sym typeface="Consolas"/>
              </a:rPr>
              <a:t> longtext</a:t>
            </a:r>
            <a:r>
              <a:rPr lang="en-US" sz="3000" b="1" i="0" u="none" strike="noStrike" cap="none" dirty="0" smtClean="0">
                <a:ea typeface="Consolas"/>
                <a:cs typeface="Consolas"/>
                <a:sym typeface="Consolas"/>
              </a:rPr>
              <a:t> </a:t>
            </a:r>
            <a:r>
              <a:rPr lang="en-US" sz="3000" dirty="0">
                <a:ea typeface="Consolas"/>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text data block</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1412" y="3200400"/>
            <a:ext cx="2368337" cy="16764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813" y="2815111"/>
            <a:ext cx="2438400" cy="2446978"/>
          </a:xfrm>
          <a:prstGeom prst="rect">
            <a:avLst/>
          </a:prstGeom>
        </p:spPr>
      </p:pic>
    </p:spTree>
    <p:extLst>
      <p:ext uri="{BB962C8B-B14F-4D97-AF65-F5344CB8AC3E}">
        <p14:creationId xmlns:p14="http://schemas.microsoft.com/office/powerpoint/2010/main" val="2874172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3" name="Shape 333"/>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Basic Data Types in MySQL (2)</a:t>
            </a:r>
          </a:p>
        </p:txBody>
      </p:sp>
      <p:sp>
        <p:nvSpPr>
          <p:cNvPr id="331" name="Shape 331"/>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23</a:t>
            </a:fld>
            <a:endParaRPr lang="en-US" sz="1000" dirty="0">
              <a:latin typeface="Calibri"/>
              <a:ea typeface="Calibri"/>
              <a:cs typeface="Calibri"/>
              <a:sym typeface="Calibri"/>
            </a:endParaRPr>
          </a:p>
        </p:txBody>
      </p:sp>
      <p:sp>
        <p:nvSpPr>
          <p:cNvPr id="332" name="Shape 332"/>
          <p:cNvSpPr txBox="1">
            <a:spLocks noGrp="1"/>
          </p:cNvSpPr>
          <p:nvPr>
            <p:ph type="body" idx="4294967295"/>
          </p:nvPr>
        </p:nvSpPr>
        <p:spPr>
          <a:xfrm>
            <a:off x="187460" y="1219201"/>
            <a:ext cx="11804650" cy="5105399"/>
          </a:xfrm>
          <a:prstGeom prst="rect">
            <a:avLst/>
          </a:prstGeom>
          <a:noFill/>
          <a:ln>
            <a:noFill/>
          </a:ln>
        </p:spPr>
        <p:txBody>
          <a:bodyPr wrap="square" lIns="108000" tIns="36000" rIns="108000" bIns="36000" anchor="t" anchorCtr="0">
            <a:noAutofit/>
          </a:bodyPr>
          <a:lstStyle/>
          <a:p>
            <a:pPr marR="0" lvl="0" algn="l" rtl="0">
              <a:lnSpc>
                <a:spcPct val="95000"/>
              </a:lnSpc>
              <a:spcBef>
                <a:spcPts val="0"/>
              </a:spcBef>
              <a:spcAft>
                <a:spcPts val="0"/>
              </a:spcAft>
              <a:buClr>
                <a:schemeClr val="tx1"/>
              </a:buClr>
              <a:buSzPct val="100000"/>
            </a:pPr>
            <a:r>
              <a:rPr lang="en-US" sz="3200" b="0" i="0" u="none" strike="noStrike" cap="none" dirty="0">
                <a:ea typeface="Calibri"/>
                <a:cs typeface="Calibri"/>
                <a:sym typeface="Calibri"/>
              </a:rPr>
              <a:t>Binary </a:t>
            </a:r>
            <a:r>
              <a:rPr lang="en-US" sz="3200" b="0" i="0" u="none" strike="noStrike" cap="none" dirty="0" smtClean="0">
                <a:ea typeface="Calibri"/>
                <a:cs typeface="Calibri"/>
                <a:sym typeface="Calibri"/>
              </a:rPr>
              <a:t>data</a:t>
            </a:r>
          </a:p>
          <a:p>
            <a:pPr lvl="1">
              <a:lnSpc>
                <a:spcPct val="95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binary(size)</a:t>
            </a:r>
            <a:r>
              <a:rPr lang="en-US" sz="3000" b="0" i="0" u="none" strike="noStrike" cap="none" dirty="0" smtClean="0">
                <a:ea typeface="Calibri"/>
                <a:cs typeface="Calibri"/>
                <a:sym typeface="Calibri"/>
              </a:rPr>
              <a:t> - fixed binary byte strings</a:t>
            </a:r>
          </a:p>
          <a:p>
            <a:pPr lvl="1">
              <a:lnSpc>
                <a:spcPct val="95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varbinary(size)</a:t>
            </a:r>
            <a:r>
              <a:rPr lang="en-US" sz="3000" b="0" i="0" u="none" strike="noStrike" cap="none" dirty="0" smtClean="0">
                <a:solidFill>
                  <a:schemeClr val="bg1"/>
                </a:solidFill>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variable size binary byte strings</a:t>
            </a:r>
          </a:p>
          <a:p>
            <a:pPr marR="0" lvl="0" algn="l" rtl="0">
              <a:lnSpc>
                <a:spcPct val="95000"/>
              </a:lnSpc>
              <a:spcBef>
                <a:spcPts val="1200"/>
              </a:spcBef>
              <a:spcAft>
                <a:spcPts val="0"/>
              </a:spcAft>
              <a:buClr>
                <a:schemeClr val="tx1"/>
              </a:buClr>
              <a:buSzPct val="100000"/>
            </a:pPr>
            <a:r>
              <a:rPr lang="en-US" sz="3200" b="0" i="0" u="none" strike="noStrike" cap="none" dirty="0" smtClean="0">
                <a:ea typeface="Calibri"/>
                <a:cs typeface="Calibri"/>
                <a:sym typeface="Calibri"/>
              </a:rPr>
              <a:t>Date </a:t>
            </a:r>
            <a:r>
              <a:rPr lang="en-US" sz="3200" b="0" i="0" u="none" strike="noStrike" cap="none" dirty="0">
                <a:ea typeface="Calibri"/>
                <a:cs typeface="Calibri"/>
                <a:sym typeface="Calibri"/>
              </a:rPr>
              <a:t>and </a:t>
            </a:r>
            <a:r>
              <a:rPr lang="en-US" sz="3200" b="0" i="0" u="none" strike="noStrike" cap="none" dirty="0" smtClean="0">
                <a:ea typeface="Calibri"/>
                <a:cs typeface="Calibri"/>
                <a:sym typeface="Calibri"/>
              </a:rPr>
              <a:t>time</a:t>
            </a:r>
          </a:p>
          <a:p>
            <a:pPr lvl="1">
              <a:lnSpc>
                <a:spcPct val="95000"/>
              </a:lnSpc>
              <a:spcBef>
                <a:spcPts val="120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date</a:t>
            </a:r>
            <a:r>
              <a:rPr lang="en-US" sz="3000" b="0" i="0" u="none" strike="noStrike" cap="none" dirty="0" smtClean="0">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range is '1000-01-01 to </a:t>
            </a:r>
            <a:r>
              <a:rPr lang="en-US" sz="3000" dirty="0">
                <a:ea typeface="Calibri"/>
                <a:cs typeface="Calibri"/>
                <a:sym typeface="Calibri"/>
              </a:rPr>
              <a:t>9999-12-31'</a:t>
            </a:r>
            <a:endParaRPr lang="en-US" sz="3000" b="0" i="0" u="none" strike="noStrike" cap="none" dirty="0" smtClean="0">
              <a:ea typeface="Calibri"/>
              <a:cs typeface="Calibri"/>
              <a:sym typeface="Calibri"/>
            </a:endParaRPr>
          </a:p>
          <a:p>
            <a:pPr lvl="1">
              <a:lnSpc>
                <a:spcPct val="95000"/>
              </a:lnSpc>
              <a:spcBef>
                <a:spcPts val="120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datetime</a:t>
            </a:r>
            <a:r>
              <a:rPr lang="en-US" sz="3000" b="0" i="0" u="none" strike="noStrike" cap="none" dirty="0" smtClean="0">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range is '1000-01-01 00:00:00' to </a:t>
            </a:r>
            <a:r>
              <a:rPr lang="en-US" sz="3000" dirty="0" smtClean="0">
                <a:ea typeface="Calibri"/>
                <a:cs typeface="Calibri"/>
                <a:sym typeface="Calibri"/>
              </a:rPr>
              <a:t>'9999-12-31 23:59:59</a:t>
            </a:r>
            <a:r>
              <a:rPr lang="en-US" sz="3000" dirty="0">
                <a:ea typeface="Calibri"/>
                <a:cs typeface="Calibri"/>
                <a:sym typeface="Calibri"/>
              </a:rPr>
              <a:t>'</a:t>
            </a:r>
            <a:endParaRPr lang="en-US" sz="3000" b="0" i="0" u="none" strike="noStrike" cap="none" dirty="0" smtClean="0">
              <a:ea typeface="Calibri"/>
              <a:cs typeface="Calibri"/>
              <a:sym typeface="Calibri"/>
            </a:endParaRPr>
          </a:p>
          <a:p>
            <a:pPr lvl="1">
              <a:lnSpc>
                <a:spcPct val="95000"/>
              </a:lnSpc>
              <a:spcBef>
                <a:spcPts val="120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timestamp</a:t>
            </a:r>
            <a:r>
              <a:rPr lang="en-US" sz="3000" dirty="0">
                <a:ea typeface="Consolas"/>
                <a:cs typeface="Calibri"/>
                <a:sym typeface="Calibri"/>
              </a:rPr>
              <a:t> -</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range of '1970-01-01 00:00:01' UTC to </a:t>
            </a:r>
            <a:r>
              <a:rPr lang="en-US" sz="3000" b="0" i="0" u="none" strike="noStrike" cap="none" dirty="0" smtClean="0">
                <a:ea typeface="Calibri"/>
                <a:cs typeface="Calibri"/>
                <a:sym typeface="Calibri"/>
              </a:rPr>
              <a:t>'2038-01-19 </a:t>
            </a:r>
            <a:br>
              <a:rPr lang="en-US" sz="3000" b="0" i="0" u="none" strike="noStrike" cap="none" dirty="0" smtClean="0">
                <a:ea typeface="Calibri"/>
                <a:cs typeface="Calibri"/>
                <a:sym typeface="Calibri"/>
              </a:rPr>
            </a:br>
            <a:r>
              <a:rPr lang="en-US" sz="3000" b="0" i="0" u="none" strike="noStrike" cap="none" dirty="0" smtClean="0">
                <a:ea typeface="Calibri"/>
                <a:cs typeface="Calibri"/>
                <a:sym typeface="Calibri"/>
              </a:rPr>
              <a:t>03:14:07</a:t>
            </a:r>
            <a:r>
              <a:rPr lang="en-US" sz="3000" b="0" i="0" u="none" strike="noStrike" cap="none" dirty="0">
                <a:ea typeface="Calibri"/>
                <a:cs typeface="Calibri"/>
                <a:sym typeface="Calibri"/>
              </a:rPr>
              <a:t>' </a:t>
            </a:r>
            <a:r>
              <a:rPr lang="en-US" sz="3000" b="0" i="0" u="none" strike="noStrike" cap="none" dirty="0" smtClean="0">
                <a:ea typeface="Calibri"/>
                <a:cs typeface="Calibri"/>
                <a:sym typeface="Calibri"/>
              </a:rPr>
              <a:t>UTC</a:t>
            </a:r>
            <a:endParaRPr lang="en-US" sz="3000" b="0" i="0" u="none" strike="noStrike" cap="none" dirty="0">
              <a:solidFill>
                <a:schemeClr val="lt1"/>
              </a:solidFill>
              <a:ea typeface="Calibri"/>
              <a:cs typeface="Calibri"/>
              <a:sym typeface="Calibri"/>
            </a:endParaRPr>
          </a:p>
        </p:txBody>
      </p:sp>
    </p:spTree>
    <p:extLst>
      <p:ext uri="{BB962C8B-B14F-4D97-AF65-F5344CB8AC3E}">
        <p14:creationId xmlns:p14="http://schemas.microsoft.com/office/powerpoint/2010/main" val="32467946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0" name="Shape 340"/>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Structured Query Language</a:t>
            </a:r>
          </a:p>
        </p:txBody>
      </p:sp>
      <p:sp>
        <p:nvSpPr>
          <p:cNvPr id="338" name="Shape 338"/>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24</a:t>
            </a:fld>
            <a:endParaRPr lang="en-US" sz="1000" dirty="0">
              <a:latin typeface="Calibri"/>
              <a:ea typeface="Calibri"/>
              <a:cs typeface="Calibri"/>
              <a:sym typeface="Calibri"/>
            </a:endParaRPr>
          </a:p>
        </p:txBody>
      </p:sp>
      <p:sp>
        <p:nvSpPr>
          <p:cNvPr id="339" name="Shape 339"/>
          <p:cNvSpPr txBox="1">
            <a:spLocks noGrp="1"/>
          </p:cNvSpPr>
          <p:nvPr>
            <p:ph type="body" idx="4294967295"/>
          </p:nvPr>
        </p:nvSpPr>
        <p:spPr>
          <a:xfrm>
            <a:off x="187460" y="1157370"/>
            <a:ext cx="11804650" cy="5239826"/>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To communicate with the Engine we use </a:t>
            </a:r>
            <a:r>
              <a:rPr lang="en-US" sz="3200" b="0" i="0" u="none" strike="noStrike" cap="none" dirty="0" smtClean="0">
                <a:ea typeface="Calibri"/>
                <a:cs typeface="Calibri"/>
                <a:sym typeface="Calibri"/>
              </a:rPr>
              <a:t>SQL</a:t>
            </a:r>
          </a:p>
          <a:p>
            <a:pPr lvl="1">
              <a:spcBef>
                <a:spcPts val="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Declarative</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language</a:t>
            </a:r>
          </a:p>
          <a:p>
            <a:pPr marR="0" lvl="0" algn="l" rtl="0">
              <a:lnSpc>
                <a:spcPct val="105000"/>
              </a:lnSpc>
              <a:spcBef>
                <a:spcPts val="1200"/>
              </a:spcBef>
              <a:spcAft>
                <a:spcPts val="0"/>
              </a:spcAft>
              <a:buClr>
                <a:schemeClr val="tx1"/>
              </a:buClr>
              <a:buSzPct val="100000"/>
            </a:pPr>
            <a:r>
              <a:rPr lang="en-US" sz="3200" b="0" i="0" u="none" strike="noStrike" cap="none" dirty="0">
                <a:ea typeface="Calibri"/>
                <a:cs typeface="Calibri"/>
                <a:sym typeface="Calibri"/>
              </a:rPr>
              <a:t>Logically divided in four </a:t>
            </a:r>
            <a:r>
              <a:rPr lang="en-US" sz="3200" b="0" i="0" u="none" strike="noStrike" cap="none" dirty="0" smtClean="0">
                <a:ea typeface="Calibri"/>
                <a:cs typeface="Calibri"/>
                <a:sym typeface="Calibri"/>
              </a:rPr>
              <a:t>sections</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Data</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Definition</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describe the structure of our </a:t>
            </a:r>
            <a:r>
              <a:rPr lang="en-US" sz="3000" b="0" i="0" u="none" strike="noStrike" cap="none" dirty="0" smtClean="0">
                <a:ea typeface="Calibri"/>
                <a:cs typeface="Calibri"/>
                <a:sym typeface="Calibri"/>
              </a:rPr>
              <a:t>data</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Data</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Manipulation</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store and retrieve </a:t>
            </a:r>
            <a:r>
              <a:rPr lang="en-US" sz="3000" b="0" i="0" u="none" strike="noStrike" cap="none" dirty="0" smtClean="0">
                <a:ea typeface="Calibri"/>
                <a:cs typeface="Calibri"/>
                <a:sym typeface="Calibri"/>
              </a:rPr>
              <a:t>data</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Data</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Control</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define who can access the </a:t>
            </a:r>
            <a:r>
              <a:rPr lang="en-US" sz="3000" b="0" i="0" u="none" strike="noStrike" cap="none" dirty="0" smtClean="0">
                <a:ea typeface="Calibri"/>
                <a:cs typeface="Calibri"/>
                <a:sym typeface="Calibri"/>
              </a:rPr>
              <a:t>data</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Transaction</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Control</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bundle operations and allow rollback </a:t>
            </a:r>
          </a:p>
        </p:txBody>
      </p:sp>
    </p:spTree>
    <p:extLst>
      <p:ext uri="{BB962C8B-B14F-4D97-AF65-F5344CB8AC3E}">
        <p14:creationId xmlns:p14="http://schemas.microsoft.com/office/powerpoint/2010/main" val="11666697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Database Modeling</a:t>
            </a:r>
            <a:endParaRPr lang="en-US" dirty="0"/>
          </a:p>
        </p:txBody>
      </p:sp>
      <p:sp>
        <p:nvSpPr>
          <p:cNvPr id="3" name="Text Placeholder 2"/>
          <p:cNvSpPr>
            <a:spLocks noGrp="1"/>
          </p:cNvSpPr>
          <p:nvPr>
            <p:ph type="body" sz="quarter" idx="11"/>
          </p:nvPr>
        </p:nvSpPr>
        <p:spPr/>
        <p:txBody>
          <a:bodyPr/>
          <a:lstStyle/>
          <a:p>
            <a:r>
              <a:rPr lang="en-US" dirty="0" smtClean="0"/>
              <a:t>Data Definition using HeidiSQL</a:t>
            </a:r>
            <a:endParaRPr lang="en-US" dirty="0"/>
          </a:p>
        </p:txBody>
      </p:sp>
      <p:sp>
        <p:nvSpPr>
          <p:cNvPr id="4"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25</a:t>
            </a:r>
            <a:endParaRPr lang="en-US" sz="1000" dirty="0">
              <a:ea typeface="Calibri"/>
              <a:cs typeface="Calibri"/>
              <a:sym typeface="Calibri"/>
            </a:endParaRPr>
          </a:p>
        </p:txBody>
      </p:sp>
      <p:grpSp>
        <p:nvGrpSpPr>
          <p:cNvPr id="5" name="Shape 347"/>
          <p:cNvGrpSpPr/>
          <p:nvPr/>
        </p:nvGrpSpPr>
        <p:grpSpPr>
          <a:xfrm>
            <a:off x="4951412" y="1524000"/>
            <a:ext cx="2286000" cy="2103008"/>
            <a:chOff x="4189412" y="1981200"/>
            <a:chExt cx="3120299" cy="2636408"/>
          </a:xfrm>
        </p:grpSpPr>
        <p:pic>
          <p:nvPicPr>
            <p:cNvPr id="6" name="Shape 348" descr="http://theappslab.com/wp-content/uploads/2009/12/Free-Database-Add-icon.png"/>
            <p:cNvPicPr preferRelativeResize="0"/>
            <p:nvPr/>
          </p:nvPicPr>
          <p:blipFill rotWithShape="1">
            <a:blip r:embed="rId2">
              <a:alphaModFix/>
            </a:blip>
            <a:srcRect/>
            <a:stretch/>
          </p:blipFill>
          <p:spPr>
            <a:xfrm>
              <a:off x="4875212" y="1981200"/>
              <a:ext cx="2434499" cy="2434499"/>
            </a:xfrm>
            <a:prstGeom prst="rect">
              <a:avLst/>
            </a:prstGeom>
            <a:noFill/>
            <a:ln>
              <a:noFill/>
            </a:ln>
          </p:spPr>
        </p:pic>
        <p:pic>
          <p:nvPicPr>
            <p:cNvPr id="7" name="Shape 349" descr="http://www.artistsvalley.com/images/icons/Database%20Application%20Icons/Table%20Entry%20Sort%20Ascending/256x256/Table%20Entry%20Sort%20Ascending.jpg"/>
            <p:cNvPicPr preferRelativeResize="0"/>
            <p:nvPr/>
          </p:nvPicPr>
          <p:blipFill rotWithShape="1">
            <a:blip r:embed="rId3">
              <a:alphaModFix/>
            </a:blip>
            <a:srcRect/>
            <a:stretch/>
          </p:blipFill>
          <p:spPr>
            <a:xfrm>
              <a:off x="4189412" y="2995934"/>
              <a:ext cx="1621674" cy="1621674"/>
            </a:xfrm>
            <a:prstGeom prst="roundRect">
              <a:avLst>
                <a:gd name="adj" fmla="val 6550"/>
              </a:avLst>
            </a:prstGeom>
            <a:noFill/>
            <a:ln>
              <a:noFill/>
            </a:ln>
          </p:spPr>
        </p:pic>
      </p:grpSp>
    </p:spTree>
    <p:extLst>
      <p:ext uri="{BB962C8B-B14F-4D97-AF65-F5344CB8AC3E}">
        <p14:creationId xmlns:p14="http://schemas.microsoft.com/office/powerpoint/2010/main" val="35500496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Shape 35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Working with HeidiSQL</a:t>
            </a:r>
          </a:p>
        </p:txBody>
      </p:sp>
      <p:sp>
        <p:nvSpPr>
          <p:cNvPr id="354" name="Shape 35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26</a:t>
            </a:fld>
            <a:endParaRPr lang="en-US" sz="1000" dirty="0">
              <a:latin typeface="Calibri"/>
              <a:ea typeface="Calibri"/>
              <a:cs typeface="Calibri"/>
              <a:sym typeface="Calibri"/>
            </a:endParaRPr>
          </a:p>
        </p:txBody>
      </p:sp>
      <p:sp>
        <p:nvSpPr>
          <p:cNvPr id="355" name="Shape 355"/>
          <p:cNvSpPr txBox="1">
            <a:spLocks noGrp="1"/>
          </p:cNvSpPr>
          <p:nvPr>
            <p:ph type="body" idx="4294967295"/>
          </p:nvPr>
        </p:nvSpPr>
        <p:spPr>
          <a:xfrm>
            <a:off x="187460" y="1173272"/>
            <a:ext cx="11804650" cy="5261692"/>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1" i="0" u="none" strike="noStrike" cap="none" dirty="0">
                <a:solidFill>
                  <a:schemeClr val="bg1"/>
                </a:solidFill>
                <a:latin typeface="Calibri"/>
                <a:ea typeface="Calibri"/>
                <a:cs typeface="Calibri"/>
                <a:sym typeface="Calibri"/>
              </a:rPr>
              <a:t>HeidiSQL</a:t>
            </a:r>
            <a:r>
              <a:rPr lang="en-US" sz="3200" b="0" i="0" u="none" strike="noStrike" cap="none" dirty="0">
                <a:latin typeface="Calibri"/>
                <a:ea typeface="Calibri"/>
                <a:cs typeface="Calibri"/>
                <a:sym typeface="Calibri"/>
              </a:rPr>
              <a:t> is a tool that helps us when working with </a:t>
            </a:r>
            <a:r>
              <a:rPr lang="en-US" sz="3200" b="0" i="0" u="none" strike="noStrike" cap="none" dirty="0" smtClean="0">
                <a:latin typeface="Calibri"/>
                <a:ea typeface="Calibri"/>
                <a:cs typeface="Calibri"/>
                <a:sym typeface="Calibri"/>
              </a:rPr>
              <a:t>the database</a:t>
            </a:r>
            <a:br>
              <a:rPr lang="en-US" sz="3200" b="0" i="0" u="none" strike="noStrike" cap="none" dirty="0" smtClean="0">
                <a:latin typeface="Calibri"/>
                <a:ea typeface="Calibri"/>
                <a:cs typeface="Calibri"/>
                <a:sym typeface="Calibri"/>
              </a:rPr>
            </a:br>
            <a:r>
              <a:rPr lang="en-US" sz="3200" b="0" i="0" u="none" strike="noStrike" cap="none" dirty="0" smtClean="0">
                <a:latin typeface="Calibri"/>
                <a:ea typeface="Calibri"/>
                <a:cs typeface="Calibri"/>
                <a:sym typeface="Calibri"/>
              </a:rPr>
              <a:t>and </a:t>
            </a:r>
            <a:r>
              <a:rPr lang="en-US" sz="3200" b="0" i="0" u="none" strike="noStrike" cap="none" dirty="0">
                <a:latin typeface="Calibri"/>
                <a:ea typeface="Calibri"/>
                <a:cs typeface="Calibri"/>
                <a:sym typeface="Calibri"/>
              </a:rPr>
              <a:t>its </a:t>
            </a:r>
            <a:r>
              <a:rPr lang="en-US" sz="3200" b="0" i="0" u="none" strike="noStrike" cap="none" dirty="0" smtClean="0">
                <a:latin typeface="Calibri"/>
                <a:ea typeface="Calibri"/>
                <a:cs typeface="Calibri"/>
                <a:sym typeface="Calibri"/>
              </a:rPr>
              <a:t>objects</a:t>
            </a:r>
          </a:p>
          <a:p>
            <a:pPr marL="0" marR="0" lvl="0" indent="0" algn="l" rtl="0">
              <a:lnSpc>
                <a:spcPct val="105000"/>
              </a:lnSpc>
              <a:spcBef>
                <a:spcPts val="0"/>
              </a:spcBef>
              <a:spcAft>
                <a:spcPts val="0"/>
              </a:spcAft>
              <a:buClr>
                <a:schemeClr val="tx1"/>
              </a:buClr>
              <a:buSzPct val="100000"/>
              <a:buNone/>
            </a:pPr>
            <a:endParaRPr lang="en-US" sz="32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Enables us:</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i="0" u="none" strike="noStrike" cap="none" dirty="0">
                <a:latin typeface="Calibri"/>
                <a:ea typeface="Calibri"/>
                <a:cs typeface="Calibri"/>
                <a:sym typeface="Calibri"/>
              </a:rPr>
              <a:t>create</a:t>
            </a:r>
            <a:r>
              <a:rPr lang="en-US" sz="3000" b="0" i="0" u="none" strike="noStrike" cap="none" dirty="0">
                <a:latin typeface="Calibri"/>
                <a:ea typeface="Calibri"/>
                <a:cs typeface="Calibri"/>
                <a:sym typeface="Calibri"/>
              </a:rPr>
              <a:t> a </a:t>
            </a:r>
            <a:r>
              <a:rPr lang="en-US" sz="3000" b="1" i="0" u="none" strike="noStrike" cap="none" dirty="0">
                <a:solidFill>
                  <a:schemeClr val="bg1"/>
                </a:solidFill>
                <a:latin typeface="Calibri"/>
                <a:ea typeface="Calibri"/>
                <a:cs typeface="Calibri"/>
                <a:sym typeface="Calibri"/>
              </a:rPr>
              <a:t>new</a:t>
            </a:r>
            <a:r>
              <a:rPr lang="en-US" sz="3000" b="0" i="0" u="none" strike="noStrike" cap="none" dirty="0">
                <a:latin typeface="Calibri"/>
                <a:ea typeface="Calibri"/>
                <a:cs typeface="Calibri"/>
                <a:sym typeface="Calibri"/>
              </a:rPr>
              <a:t> </a:t>
            </a:r>
            <a:r>
              <a:rPr lang="en-US" sz="3000" b="1" i="0" u="none" strike="noStrike" cap="none" dirty="0" smtClean="0">
                <a:solidFill>
                  <a:schemeClr val="bg1"/>
                </a:solidFill>
                <a:latin typeface="Calibri"/>
                <a:ea typeface="Calibri"/>
                <a:cs typeface="Calibri"/>
                <a:sym typeface="Calibri"/>
              </a:rPr>
              <a:t>database</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b="0" i="0" u="none" strike="noStrike" cap="none" dirty="0">
                <a:latin typeface="Calibri"/>
                <a:ea typeface="Calibri"/>
                <a:cs typeface="Calibri"/>
                <a:sym typeface="Calibri"/>
              </a:rPr>
              <a:t>create </a:t>
            </a:r>
            <a:r>
              <a:rPr lang="en-US" sz="3000" b="1" i="0" u="none" strike="noStrike" cap="none" dirty="0">
                <a:solidFill>
                  <a:schemeClr val="bg1"/>
                </a:solidFill>
                <a:latin typeface="Calibri"/>
                <a:ea typeface="Calibri"/>
                <a:cs typeface="Calibri"/>
                <a:sym typeface="Calibri"/>
              </a:rPr>
              <a:t>objects</a:t>
            </a:r>
            <a:r>
              <a:rPr lang="en-US" sz="3000" b="0" i="0" u="none" strike="noStrike" cap="none" dirty="0">
                <a:latin typeface="Calibri"/>
                <a:ea typeface="Calibri"/>
                <a:cs typeface="Calibri"/>
                <a:sym typeface="Calibri"/>
              </a:rPr>
              <a:t> in the database </a:t>
            </a:r>
            <a:r>
              <a:rPr lang="en-US" sz="3000" b="0" i="0" u="none" strike="noStrike" cap="none" dirty="0" smtClean="0">
                <a:latin typeface="Calibri"/>
                <a:ea typeface="Calibri"/>
                <a:cs typeface="Calibri"/>
                <a:sym typeface="Calibri"/>
              </a:rPr>
              <a:t>(</a:t>
            </a:r>
            <a:r>
              <a:rPr lang="en-US" sz="3000" b="0" i="0" u="none" strike="noStrike" cap="none" dirty="0">
                <a:latin typeface="Calibri"/>
                <a:ea typeface="Calibri"/>
                <a:cs typeface="Calibri"/>
                <a:sym typeface="Calibri"/>
              </a:rPr>
              <a:t>tables, stored procedures, </a:t>
            </a:r>
            <a:r>
              <a:rPr lang="en-US" sz="3000" b="0" i="0" u="none" strike="noStrike" cap="none" dirty="0" smtClean="0">
                <a:latin typeface="Calibri"/>
                <a:ea typeface="Calibri"/>
                <a:cs typeface="Calibri"/>
                <a:sym typeface="Calibri"/>
              </a:rPr>
              <a:t/>
            </a:r>
            <a:br>
              <a:rPr lang="en-US" sz="3000" b="0" i="0" u="none" strike="noStrike" cap="none" dirty="0" smtClean="0">
                <a:latin typeface="Calibri"/>
                <a:ea typeface="Calibri"/>
                <a:cs typeface="Calibri"/>
                <a:sym typeface="Calibri"/>
              </a:rPr>
            </a:br>
            <a:r>
              <a:rPr lang="en-US" sz="3000" b="0" i="0" u="none" strike="noStrike" cap="none" dirty="0" smtClean="0">
                <a:latin typeface="Calibri"/>
                <a:ea typeface="Calibri"/>
                <a:cs typeface="Calibri"/>
                <a:sym typeface="Calibri"/>
              </a:rPr>
              <a:t>relationships </a:t>
            </a:r>
            <a:r>
              <a:rPr lang="en-US" sz="3000" b="0" i="0" u="none" strike="noStrike" cap="none" dirty="0">
                <a:latin typeface="Calibri"/>
                <a:ea typeface="Calibri"/>
                <a:cs typeface="Calibri"/>
                <a:sym typeface="Calibri"/>
              </a:rPr>
              <a:t>and </a:t>
            </a:r>
            <a:r>
              <a:rPr lang="en-US" sz="3000" b="0" i="0" u="none" strike="noStrike" cap="none" dirty="0" smtClean="0">
                <a:latin typeface="Calibri"/>
                <a:ea typeface="Calibri"/>
                <a:cs typeface="Calibri"/>
                <a:sym typeface="Calibri"/>
              </a:rPr>
              <a:t>others)</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b="0" i="0" u="none" strike="noStrike" cap="none" dirty="0">
                <a:latin typeface="Calibri"/>
                <a:ea typeface="Calibri"/>
                <a:cs typeface="Calibri"/>
                <a:sym typeface="Calibri"/>
              </a:rPr>
              <a:t>change the </a:t>
            </a:r>
            <a:r>
              <a:rPr lang="en-US" sz="3000" b="1" i="0" u="none" strike="noStrike" cap="none" dirty="0">
                <a:solidFill>
                  <a:schemeClr val="bg1"/>
                </a:solidFill>
                <a:latin typeface="Calibri"/>
                <a:ea typeface="Calibri"/>
                <a:cs typeface="Calibri"/>
                <a:sym typeface="Calibri"/>
              </a:rPr>
              <a:t>properties</a:t>
            </a:r>
            <a:r>
              <a:rPr lang="en-US" sz="3000" b="0" i="0" u="none" strike="noStrike" cap="none" dirty="0">
                <a:latin typeface="Calibri"/>
                <a:ea typeface="Calibri"/>
                <a:cs typeface="Calibri"/>
                <a:sym typeface="Calibri"/>
              </a:rPr>
              <a:t> of </a:t>
            </a:r>
            <a:r>
              <a:rPr lang="en-US" sz="3000" b="0" i="0" u="none" strike="noStrike" cap="none" dirty="0" smtClean="0">
                <a:latin typeface="Calibri"/>
                <a:ea typeface="Calibri"/>
                <a:cs typeface="Calibri"/>
                <a:sym typeface="Calibri"/>
              </a:rPr>
              <a:t>objects</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b="0" i="0" u="none" strike="noStrike" cap="none" dirty="0">
                <a:latin typeface="Calibri"/>
                <a:ea typeface="Calibri"/>
                <a:cs typeface="Calibri"/>
                <a:sym typeface="Calibri"/>
              </a:rPr>
              <a:t>enter records into the tables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8926" y="1752600"/>
            <a:ext cx="1905000" cy="1905000"/>
          </a:xfrm>
          <a:prstGeom prst="rect">
            <a:avLst/>
          </a:prstGeom>
        </p:spPr>
      </p:pic>
    </p:spTree>
    <p:extLst>
      <p:ext uri="{BB962C8B-B14F-4D97-AF65-F5344CB8AC3E}">
        <p14:creationId xmlns:p14="http://schemas.microsoft.com/office/powerpoint/2010/main" val="2955741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3" name="Shape 363"/>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Make New Connection</a:t>
            </a:r>
          </a:p>
        </p:txBody>
      </p:sp>
      <p:sp>
        <p:nvSpPr>
          <p:cNvPr id="361" name="Shape 361"/>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27</a:t>
            </a:fld>
            <a:endParaRPr lang="en-US" sz="1000" dirty="0">
              <a:latin typeface="Calibri"/>
              <a:ea typeface="Calibri"/>
              <a:cs typeface="Calibri"/>
              <a:sym typeface="Calibri"/>
            </a:endParaRPr>
          </a:p>
        </p:txBody>
      </p:sp>
      <p:sp>
        <p:nvSpPr>
          <p:cNvPr id="362" name="Shape 362"/>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Connect to MySQL Server with user </a:t>
            </a:r>
            <a:r>
              <a:rPr lang="en-US" sz="3200" b="1" i="0" u="none" strike="noStrike" cap="none" dirty="0">
                <a:solidFill>
                  <a:schemeClr val="bg1"/>
                </a:solidFill>
                <a:latin typeface="Calibri"/>
                <a:ea typeface="Calibri"/>
                <a:cs typeface="Calibri"/>
                <a:sym typeface="Calibri"/>
              </a:rPr>
              <a:t>root</a:t>
            </a:r>
            <a:r>
              <a:rPr lang="en-US" sz="3200" b="1" i="0" u="none" strike="noStrike" cap="none" dirty="0">
                <a:latin typeface="Calibri"/>
                <a:ea typeface="Calibri"/>
                <a:cs typeface="Calibri"/>
                <a:sym typeface="Calibri"/>
              </a:rPr>
              <a:t> </a:t>
            </a:r>
            <a:r>
              <a:rPr lang="en-US" sz="3200" b="0" i="0" u="none" strike="noStrike" cap="none" dirty="0">
                <a:latin typeface="Calibri"/>
                <a:ea typeface="Calibri"/>
                <a:cs typeface="Calibri"/>
                <a:sym typeface="Calibri"/>
              </a:rPr>
              <a:t>and the password you </a:t>
            </a:r>
            <a:r>
              <a:rPr lang="en-US" sz="3200" b="0" i="0" u="none" strike="noStrike" cap="none" dirty="0" smtClean="0">
                <a:latin typeface="Calibri"/>
                <a:ea typeface="Calibri"/>
                <a:cs typeface="Calibri"/>
                <a:sym typeface="Calibri"/>
              </a:rPr>
              <a:t/>
            </a:r>
            <a:br>
              <a:rPr lang="en-US" sz="3200" b="0" i="0" u="none" strike="noStrike" cap="none" dirty="0" smtClean="0">
                <a:latin typeface="Calibri"/>
                <a:ea typeface="Calibri"/>
                <a:cs typeface="Calibri"/>
                <a:sym typeface="Calibri"/>
              </a:rPr>
            </a:br>
            <a:r>
              <a:rPr lang="en-US" sz="3200" b="0" i="0" u="none" strike="noStrike" cap="none" dirty="0" smtClean="0">
                <a:latin typeface="Calibri"/>
                <a:ea typeface="Calibri"/>
                <a:cs typeface="Calibri"/>
                <a:sym typeface="Calibri"/>
              </a:rPr>
              <a:t>set </a:t>
            </a:r>
            <a:r>
              <a:rPr lang="en-US" sz="3200" b="0" i="0" u="none" strike="noStrike" cap="none" dirty="0">
                <a:latin typeface="Calibri"/>
                <a:ea typeface="Calibri"/>
                <a:cs typeface="Calibri"/>
                <a:sym typeface="Calibri"/>
              </a:rPr>
              <a:t>up </a:t>
            </a:r>
          </a:p>
        </p:txBody>
      </p:sp>
      <p:pic>
        <p:nvPicPr>
          <p:cNvPr id="364" name="Shape 364" descr="Screenshot 2016-08-25 11"/>
          <p:cNvPicPr preferRelativeResize="0"/>
          <p:nvPr/>
        </p:nvPicPr>
        <p:blipFill rotWithShape="1">
          <a:blip r:embed="rId3">
            <a:alphaModFix/>
          </a:blip>
          <a:srcRect/>
          <a:stretch/>
        </p:blipFill>
        <p:spPr>
          <a:xfrm>
            <a:off x="2647367" y="1981200"/>
            <a:ext cx="6887729" cy="41515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99180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a New Database</a:t>
            </a:r>
          </a:p>
        </p:txBody>
      </p:sp>
      <p:sp>
        <p:nvSpPr>
          <p:cNvPr id="369" name="Shape 369"/>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28</a:t>
            </a:fld>
            <a:endParaRPr lang="en-US" sz="1000" dirty="0">
              <a:latin typeface="Calibri"/>
              <a:ea typeface="Calibri"/>
              <a:cs typeface="Calibri"/>
              <a:sym typeface="Calibri"/>
            </a:endParaRPr>
          </a:p>
        </p:txBody>
      </p:sp>
      <p:sp>
        <p:nvSpPr>
          <p:cNvPr id="370" name="Shape 370"/>
          <p:cNvSpPr txBox="1">
            <a:spLocks noGrp="1"/>
          </p:cNvSpPr>
          <p:nvPr>
            <p:ph type="body" idx="4294967295"/>
          </p:nvPr>
        </p:nvSpPr>
        <p:spPr>
          <a:xfrm>
            <a:off x="187460" y="1261622"/>
            <a:ext cx="11804650" cy="5135574"/>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Select </a:t>
            </a:r>
            <a:r>
              <a:rPr lang="en-US" sz="3200" b="1" i="0" u="none" strike="noStrike" cap="none" dirty="0">
                <a:solidFill>
                  <a:schemeClr val="bg1"/>
                </a:solidFill>
                <a:ea typeface="Calibri"/>
                <a:cs typeface="Calibri"/>
                <a:sym typeface="Calibri"/>
              </a:rPr>
              <a:t>Create new -&gt; Database </a:t>
            </a:r>
            <a:r>
              <a:rPr lang="en-US" sz="3200" b="0" i="0" u="none" strike="noStrike" cap="none" dirty="0">
                <a:ea typeface="Calibri"/>
                <a:cs typeface="Calibri"/>
                <a:sym typeface="Calibri"/>
              </a:rPr>
              <a:t>from the </a:t>
            </a:r>
            <a:r>
              <a:rPr lang="en-US" sz="3200" b="1" i="0" u="none" strike="noStrike" cap="none" dirty="0">
                <a:solidFill>
                  <a:schemeClr val="bg1"/>
                </a:solidFill>
                <a:ea typeface="Calibri"/>
                <a:cs typeface="Calibri"/>
                <a:sym typeface="Calibri"/>
              </a:rPr>
              <a:t>context menu</a:t>
            </a: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p:txBody>
      </p:sp>
      <p:sp>
        <p:nvSpPr>
          <p:cNvPr id="372" name="Shape 372"/>
          <p:cNvSpPr/>
          <p:nvPr/>
        </p:nvSpPr>
        <p:spPr>
          <a:xfrm>
            <a:off x="6386356" y="3524609"/>
            <a:ext cx="591558"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800">
              <a:solidFill>
                <a:schemeClr val="lt1"/>
              </a:solidFill>
              <a:latin typeface="Calibri"/>
              <a:ea typeface="Calibri"/>
              <a:cs typeface="Calibri"/>
              <a:sym typeface="Calibri"/>
            </a:endParaRPr>
          </a:p>
        </p:txBody>
      </p:sp>
      <p:pic>
        <p:nvPicPr>
          <p:cNvPr id="373" name="Shape 373" descr="C:\Users\Valio\AppData\Local\Microsoft\Windows\INetCacheContent.Word\1.png"/>
          <p:cNvPicPr preferRelativeResize="0"/>
          <p:nvPr/>
        </p:nvPicPr>
        <p:blipFill rotWithShape="1">
          <a:blip r:embed="rId3">
            <a:alphaModFix/>
          </a:blip>
          <a:srcRect t="1957"/>
          <a:stretch/>
        </p:blipFill>
        <p:spPr>
          <a:xfrm>
            <a:off x="773088" y="2209800"/>
            <a:ext cx="5322398" cy="3285553"/>
          </a:xfrm>
          <a:prstGeom prst="rect">
            <a:avLst/>
          </a:prstGeom>
          <a:ln>
            <a:noFill/>
          </a:ln>
          <a:effectLst>
            <a:outerShdw blurRad="190500" algn="tl" rotWithShape="0">
              <a:srgbClr val="000000">
                <a:alpha val="70000"/>
              </a:srgbClr>
            </a:outerShdw>
          </a:effectLst>
        </p:spPr>
      </p:pic>
      <p:pic>
        <p:nvPicPr>
          <p:cNvPr id="374" name="Shape 374"/>
          <p:cNvPicPr preferRelativeResize="0"/>
          <p:nvPr/>
        </p:nvPicPr>
        <p:blipFill rotWithShape="1">
          <a:blip r:embed="rId4">
            <a:alphaModFix/>
          </a:blip>
          <a:srcRect/>
          <a:stretch/>
        </p:blipFill>
        <p:spPr>
          <a:xfrm>
            <a:off x="7268784" y="2195223"/>
            <a:ext cx="4038600" cy="3277479"/>
          </a:xfrm>
          <a:prstGeom prst="rect">
            <a:avLst/>
          </a:prstGeom>
          <a:ln>
            <a:noFill/>
          </a:ln>
          <a:effectLst>
            <a:outerShdw blurRad="190500" algn="tl" rotWithShape="0">
              <a:srgbClr val="000000">
                <a:alpha val="70000"/>
              </a:srgbClr>
            </a:outerShdw>
          </a:effectLst>
        </p:spPr>
      </p:pic>
      <p:sp>
        <p:nvSpPr>
          <p:cNvPr id="375" name="Shape 375"/>
          <p:cNvSpPr/>
          <p:nvPr/>
        </p:nvSpPr>
        <p:spPr>
          <a:xfrm>
            <a:off x="7085012" y="4800600"/>
            <a:ext cx="1371600" cy="381001"/>
          </a:xfrm>
          <a:prstGeom prst="wedgeRoundRectCallout">
            <a:avLst>
              <a:gd name="adj1" fmla="val 44247"/>
              <a:gd name="adj2" fmla="val -7980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sym typeface="Calibri"/>
              </a:rPr>
              <a:t>Encoding</a:t>
            </a:r>
            <a:endParaRPr lang="en-US" sz="2400" b="1" dirty="0">
              <a:solidFill>
                <a:srgbClr val="FFFFFF"/>
              </a:solidFill>
              <a:sym typeface="Calibri"/>
            </a:endParaRPr>
          </a:p>
        </p:txBody>
      </p:sp>
    </p:spTree>
    <p:extLst>
      <p:ext uri="{BB962C8B-B14F-4D97-AF65-F5344CB8AC3E}">
        <p14:creationId xmlns:p14="http://schemas.microsoft.com/office/powerpoint/2010/main" val="30609035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P spid="3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Shape 382"/>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Tables</a:t>
            </a:r>
          </a:p>
        </p:txBody>
      </p:sp>
      <p:sp>
        <p:nvSpPr>
          <p:cNvPr id="380" name="Shape 380"/>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29</a:t>
            </a:fld>
            <a:endParaRPr lang="en-US" sz="1000" dirty="0">
              <a:latin typeface="Calibri"/>
              <a:ea typeface="Calibri"/>
              <a:cs typeface="Calibri"/>
              <a:sym typeface="Calibri"/>
            </a:endParaRPr>
          </a:p>
        </p:txBody>
      </p:sp>
      <p:sp>
        <p:nvSpPr>
          <p:cNvPr id="381" name="Shape 381"/>
          <p:cNvSpPr txBox="1">
            <a:spLocks noGrp="1"/>
          </p:cNvSpPr>
          <p:nvPr>
            <p:ph type="body" idx="4294967295"/>
          </p:nvPr>
        </p:nvSpPr>
        <p:spPr>
          <a:xfrm>
            <a:off x="190355" y="1269574"/>
            <a:ext cx="11801755" cy="5127622"/>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From the </a:t>
            </a:r>
            <a:r>
              <a:rPr lang="en-US" sz="3200" b="1" i="0" u="none" strike="noStrike" cap="none" dirty="0">
                <a:solidFill>
                  <a:schemeClr val="bg1"/>
                </a:solidFill>
                <a:latin typeface="Calibri"/>
                <a:ea typeface="Calibri"/>
                <a:cs typeface="Calibri"/>
                <a:sym typeface="Calibri"/>
              </a:rPr>
              <a:t>context</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menu</a:t>
            </a:r>
            <a:r>
              <a:rPr lang="en-US" sz="3200" b="0" i="0" u="none" strike="noStrike" cap="none" dirty="0">
                <a:solidFill>
                  <a:schemeClr val="bg1"/>
                </a:solidFill>
                <a:latin typeface="Calibri"/>
                <a:ea typeface="Calibri"/>
                <a:cs typeface="Calibri"/>
                <a:sym typeface="Calibri"/>
              </a:rPr>
              <a:t> </a:t>
            </a:r>
            <a:r>
              <a:rPr lang="en-US" sz="3200" b="0" i="0" u="none" strike="noStrike" cap="none" dirty="0">
                <a:latin typeface="Calibri"/>
                <a:ea typeface="Calibri"/>
                <a:cs typeface="Calibri"/>
                <a:sym typeface="Calibri"/>
              </a:rPr>
              <a:t>under </a:t>
            </a:r>
            <a:r>
              <a:rPr lang="en-US" sz="3200" b="1" i="0" u="none" strike="noStrike" cap="none" dirty="0">
                <a:solidFill>
                  <a:schemeClr val="bg1"/>
                </a:solidFill>
                <a:latin typeface="Calibri"/>
                <a:ea typeface="Calibri"/>
                <a:cs typeface="Calibri"/>
                <a:sym typeface="Calibri"/>
              </a:rPr>
              <a:t>Create</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new</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-&gt;</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Table</a:t>
            </a:r>
            <a:r>
              <a:rPr lang="en-US" sz="3200" b="0" i="0" u="none" strike="noStrike" cap="none" dirty="0">
                <a:solidFill>
                  <a:schemeClr val="bg1"/>
                </a:solidFill>
                <a:latin typeface="Calibri"/>
                <a:ea typeface="Calibri"/>
                <a:cs typeface="Calibri"/>
                <a:sym typeface="Calibri"/>
              </a:rPr>
              <a:t> </a:t>
            </a:r>
            <a:r>
              <a:rPr lang="en-US" sz="3200" b="0" i="0" u="none" strike="noStrike" cap="none" dirty="0" smtClean="0">
                <a:latin typeface="Calibri"/>
                <a:ea typeface="Calibri"/>
                <a:cs typeface="Calibri"/>
                <a:sym typeface="Calibri"/>
              </a:rPr>
              <a:t>inside </a:t>
            </a:r>
            <a:r>
              <a:rPr lang="en-US" sz="3200" b="0" i="0" u="none" strike="noStrike" cap="none" dirty="0">
                <a:latin typeface="Calibri"/>
                <a:ea typeface="Calibri"/>
                <a:cs typeface="Calibri"/>
                <a:sym typeface="Calibri"/>
              </a:rPr>
              <a:t>the </a:t>
            </a:r>
            <a:r>
              <a:rPr lang="en-US" sz="3200" b="0" i="0" u="none" strike="noStrike" cap="none" dirty="0" smtClean="0">
                <a:latin typeface="Calibri"/>
                <a:ea typeface="Calibri"/>
                <a:cs typeface="Calibri"/>
                <a:sym typeface="Calibri"/>
              </a:rPr>
              <a:t/>
            </a:r>
            <a:br>
              <a:rPr lang="en-US" sz="3200" b="0" i="0" u="none" strike="noStrike" cap="none" dirty="0" smtClean="0">
                <a:latin typeface="Calibri"/>
                <a:ea typeface="Calibri"/>
                <a:cs typeface="Calibri"/>
                <a:sym typeface="Calibri"/>
              </a:rPr>
            </a:br>
            <a:r>
              <a:rPr lang="en-US" sz="3200" b="0" i="0" u="none" strike="noStrike" cap="none" dirty="0" smtClean="0">
                <a:latin typeface="Calibri"/>
                <a:ea typeface="Calibri"/>
                <a:cs typeface="Calibri"/>
                <a:sym typeface="Calibri"/>
              </a:rPr>
              <a:t>desired </a:t>
            </a:r>
            <a:r>
              <a:rPr lang="en-US" sz="3200" b="0" i="0" u="none" strike="noStrike" cap="none" dirty="0">
                <a:latin typeface="Calibri"/>
                <a:ea typeface="Calibri"/>
                <a:cs typeface="Calibri"/>
                <a:sym typeface="Calibri"/>
              </a:rPr>
              <a:t>database</a:t>
            </a:r>
          </a:p>
        </p:txBody>
      </p:sp>
      <p:pic>
        <p:nvPicPr>
          <p:cNvPr id="383" name="Shape 383"/>
          <p:cNvPicPr preferRelativeResize="0"/>
          <p:nvPr/>
        </p:nvPicPr>
        <p:blipFill rotWithShape="1">
          <a:blip r:embed="rId3">
            <a:alphaModFix/>
          </a:blip>
          <a:srcRect/>
          <a:stretch/>
        </p:blipFill>
        <p:spPr>
          <a:xfrm>
            <a:off x="3100044" y="2819400"/>
            <a:ext cx="6629400" cy="1752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5683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9600" b="1" dirty="0" smtClean="0"/>
              <a:t>#php-web</a:t>
            </a:r>
            <a:endParaRPr lang="en-US" sz="9600" dirty="0"/>
          </a:p>
        </p:txBody>
      </p:sp>
      <p:sp>
        <p:nvSpPr>
          <p:cNvPr id="6" name="Title 3"/>
          <p:cNvSpPr>
            <a:spLocks noGrp="1"/>
          </p:cNvSpPr>
          <p:nvPr>
            <p:ph type="title"/>
          </p:nvPr>
        </p:nvSpPr>
        <p:spPr/>
        <p:txBody>
          <a:bodyPr/>
          <a:lstStyle/>
          <a:p>
            <a:r>
              <a:rPr lang="en-US" dirty="0"/>
              <a:t>Have a Question?</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a:t>
            </a:fld>
            <a:endParaRPr lang="en-US" dirty="0"/>
          </a:p>
        </p:txBody>
      </p:sp>
    </p:spTree>
    <p:extLst>
      <p:ext uri="{BB962C8B-B14F-4D97-AF65-F5344CB8AC3E}">
        <p14:creationId xmlns:p14="http://schemas.microsoft.com/office/powerpoint/2010/main" val="861354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90" name="Shape 390"/>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Tables (2)</a:t>
            </a:r>
          </a:p>
        </p:txBody>
      </p:sp>
      <p:sp>
        <p:nvSpPr>
          <p:cNvPr id="388" name="Shape 388"/>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30</a:t>
            </a:fld>
            <a:endParaRPr lang="en-US" sz="1000" dirty="0">
              <a:latin typeface="Calibri"/>
              <a:ea typeface="Calibri"/>
              <a:cs typeface="Calibri"/>
              <a:sym typeface="Calibri"/>
            </a:endParaRPr>
          </a:p>
        </p:txBody>
      </p:sp>
      <p:sp>
        <p:nvSpPr>
          <p:cNvPr id="389" name="Shape 389"/>
          <p:cNvSpPr txBox="1">
            <a:spLocks noGrp="1"/>
          </p:cNvSpPr>
          <p:nvPr>
            <p:ph type="body" idx="4294967295"/>
          </p:nvPr>
        </p:nvSpPr>
        <p:spPr>
          <a:xfrm>
            <a:off x="190898" y="1219200"/>
            <a:ext cx="11801212" cy="5177995"/>
          </a:xfrm>
          <a:prstGeom prst="rect">
            <a:avLst/>
          </a:prstGeom>
          <a:noFill/>
          <a:ln>
            <a:noFill/>
          </a:ln>
        </p:spPr>
        <p:txBody>
          <a:bodyPr wrap="square" lIns="108000" tIns="36000" rIns="108000" bIns="36000" anchor="t" anchorCtr="0">
            <a:noAutofit/>
          </a:bodyPr>
          <a:lstStyle/>
          <a:p>
            <a:pPr>
              <a:spcBef>
                <a:spcPts val="0"/>
              </a:spcBef>
              <a:spcAft>
                <a:spcPts val="0"/>
              </a:spcAft>
              <a:buClr>
                <a:schemeClr val="tx1"/>
              </a:buClr>
              <a:buSzPct val="100000"/>
            </a:pPr>
            <a:r>
              <a:rPr lang="en-US" sz="3200" b="0" i="0" u="none" strike="noStrike" cap="none" dirty="0">
                <a:latin typeface="Calibri"/>
                <a:ea typeface="Calibri"/>
                <a:cs typeface="Calibri"/>
                <a:sym typeface="Calibri"/>
              </a:rPr>
              <a:t>To add a field use </a:t>
            </a:r>
            <a:r>
              <a:rPr lang="en-US" sz="3200" b="1" i="0" u="none" strike="noStrike" cap="none" dirty="0">
                <a:solidFill>
                  <a:schemeClr val="bg1"/>
                </a:solidFill>
                <a:latin typeface="Calibri"/>
                <a:ea typeface="Calibri"/>
                <a:cs typeface="Calibri"/>
                <a:sym typeface="Calibri"/>
              </a:rPr>
              <a:t>Add column</a:t>
            </a:r>
          </a:p>
        </p:txBody>
      </p:sp>
      <p:pic>
        <p:nvPicPr>
          <p:cNvPr id="5" name="Picture 4"/>
          <p:cNvPicPr>
            <a:picLocks noChangeAspect="1"/>
          </p:cNvPicPr>
          <p:nvPr/>
        </p:nvPicPr>
        <p:blipFill>
          <a:blip r:embed="rId3"/>
          <a:stretch>
            <a:fillRect/>
          </a:stretch>
        </p:blipFill>
        <p:spPr>
          <a:xfrm>
            <a:off x="3186379" y="1952640"/>
            <a:ext cx="5810250" cy="4564143"/>
          </a:xfrm>
          <a:prstGeom prst="rect">
            <a:avLst/>
          </a:prstGeom>
        </p:spPr>
      </p:pic>
    </p:spTree>
    <p:extLst>
      <p:ext uri="{BB962C8B-B14F-4D97-AF65-F5344CB8AC3E}">
        <p14:creationId xmlns:p14="http://schemas.microsoft.com/office/powerpoint/2010/main" val="3049366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Tables (3)</a:t>
            </a:r>
          </a:p>
        </p:txBody>
      </p:sp>
      <p:sp>
        <p:nvSpPr>
          <p:cNvPr id="396" name="Shape 396"/>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31</a:t>
            </a:fld>
            <a:endParaRPr lang="en-US" sz="1000" dirty="0">
              <a:latin typeface="Calibri"/>
              <a:ea typeface="Calibri"/>
              <a:cs typeface="Calibri"/>
              <a:sym typeface="Calibri"/>
            </a:endParaRPr>
          </a:p>
        </p:txBody>
      </p:sp>
      <p:sp>
        <p:nvSpPr>
          <p:cNvPr id="397" name="Shape 397"/>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A </a:t>
            </a:r>
            <a:r>
              <a:rPr lang="en-US" sz="3200" b="1" i="0" u="none" strike="noStrike" cap="none" dirty="0">
                <a:solidFill>
                  <a:schemeClr val="bg1"/>
                </a:solidFill>
                <a:latin typeface="Calibri"/>
                <a:ea typeface="Calibri"/>
                <a:cs typeface="Calibri"/>
                <a:sym typeface="Calibri"/>
              </a:rPr>
              <a:t>Primary Key</a:t>
            </a:r>
            <a:r>
              <a:rPr lang="en-US" sz="3200" b="0" i="0" u="none" strike="noStrike" cap="none" dirty="0">
                <a:solidFill>
                  <a:schemeClr val="bg1"/>
                </a:solidFill>
                <a:latin typeface="Calibri"/>
                <a:ea typeface="Calibri"/>
                <a:cs typeface="Calibri"/>
                <a:sym typeface="Calibri"/>
              </a:rPr>
              <a:t> </a:t>
            </a:r>
            <a:r>
              <a:rPr lang="en-US" sz="3200" b="0" i="0" u="none" strike="noStrike" cap="none" dirty="0">
                <a:latin typeface="Calibri"/>
                <a:ea typeface="Calibri"/>
                <a:cs typeface="Calibri"/>
                <a:sym typeface="Calibri"/>
              </a:rPr>
              <a:t>is used to uniquely identify and index </a:t>
            </a:r>
            <a:r>
              <a:rPr lang="en-US" sz="3200" b="0" i="0" u="none" strike="noStrike" cap="none" dirty="0" smtClean="0">
                <a:latin typeface="Calibri"/>
                <a:ea typeface="Calibri"/>
                <a:cs typeface="Calibri"/>
                <a:sym typeface="Calibri"/>
              </a:rPr>
              <a:t>records</a:t>
            </a: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Click </a:t>
            </a:r>
            <a:r>
              <a:rPr lang="en-US" sz="3200" b="1" i="0" u="none" strike="noStrike" cap="none" dirty="0">
                <a:solidFill>
                  <a:schemeClr val="bg1"/>
                </a:solidFill>
                <a:latin typeface="Calibri"/>
                <a:ea typeface="Calibri"/>
                <a:cs typeface="Calibri"/>
                <a:sym typeface="Calibri"/>
              </a:rPr>
              <a:t>PRIMARY</a:t>
            </a:r>
            <a:r>
              <a:rPr lang="en-US" sz="3200" b="0" i="0" u="none" strike="noStrike" cap="none" dirty="0">
                <a:latin typeface="Calibri"/>
                <a:ea typeface="Calibri"/>
                <a:cs typeface="Calibri"/>
                <a:sym typeface="Calibri"/>
              </a:rPr>
              <a:t> from the context menu of the desired field</a:t>
            </a:r>
          </a:p>
        </p:txBody>
      </p:sp>
      <p:pic>
        <p:nvPicPr>
          <p:cNvPr id="2" name="Picture 1"/>
          <p:cNvPicPr>
            <a:picLocks noChangeAspect="1"/>
          </p:cNvPicPr>
          <p:nvPr/>
        </p:nvPicPr>
        <p:blipFill>
          <a:blip r:embed="rId3"/>
          <a:stretch>
            <a:fillRect/>
          </a:stretch>
        </p:blipFill>
        <p:spPr>
          <a:xfrm>
            <a:off x="3383206" y="2438401"/>
            <a:ext cx="5234532" cy="4106686"/>
          </a:xfrm>
          <a:prstGeom prst="rect">
            <a:avLst/>
          </a:prstGeom>
        </p:spPr>
      </p:pic>
    </p:spTree>
    <p:extLst>
      <p:ext uri="{BB962C8B-B14F-4D97-AF65-F5344CB8AC3E}">
        <p14:creationId xmlns:p14="http://schemas.microsoft.com/office/powerpoint/2010/main" val="8122920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6" name="Shape 40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Field Defaults</a:t>
            </a:r>
          </a:p>
        </p:txBody>
      </p:sp>
      <p:sp>
        <p:nvSpPr>
          <p:cNvPr id="404" name="Shape 40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32</a:t>
            </a:fld>
            <a:endParaRPr lang="en-US" sz="1000" dirty="0">
              <a:latin typeface="Calibri"/>
              <a:ea typeface="Calibri"/>
              <a:cs typeface="Calibri"/>
              <a:sym typeface="Calibri"/>
            </a:endParaRPr>
          </a:p>
        </p:txBody>
      </p:sp>
      <p:sp>
        <p:nvSpPr>
          <p:cNvPr id="405" name="Shape 405"/>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You can set a default value for every </a:t>
            </a:r>
            <a:r>
              <a:rPr lang="en-US" sz="3200" b="0" i="0" u="none" strike="noStrike" cap="none" dirty="0" smtClean="0">
                <a:latin typeface="Calibri"/>
                <a:ea typeface="Calibri"/>
                <a:cs typeface="Calibri"/>
                <a:sym typeface="Calibri"/>
              </a:rPr>
              <a:t>field</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No </a:t>
            </a:r>
            <a:r>
              <a:rPr lang="en-US" sz="3000" b="0" i="0" u="none" strike="noStrike" cap="none" dirty="0">
                <a:latin typeface="Calibri"/>
                <a:ea typeface="Calibri"/>
                <a:cs typeface="Calibri"/>
                <a:sym typeface="Calibri"/>
              </a:rPr>
              <a:t>default value makes the field mandatory on </a:t>
            </a:r>
            <a:r>
              <a:rPr lang="en-US" sz="3000" b="1" i="0" u="none" strike="noStrike" cap="none" dirty="0">
                <a:solidFill>
                  <a:schemeClr val="bg1"/>
                </a:solidFill>
                <a:latin typeface="Calibri"/>
                <a:ea typeface="Calibri"/>
                <a:cs typeface="Calibri"/>
                <a:sym typeface="Calibri"/>
              </a:rPr>
              <a:t>row insert</a:t>
            </a:r>
          </a:p>
        </p:txBody>
      </p:sp>
      <p:pic>
        <p:nvPicPr>
          <p:cNvPr id="3" name="Picture 2"/>
          <p:cNvPicPr>
            <a:picLocks noChangeAspect="1"/>
          </p:cNvPicPr>
          <p:nvPr/>
        </p:nvPicPr>
        <p:blipFill>
          <a:blip r:embed="rId3"/>
          <a:stretch>
            <a:fillRect/>
          </a:stretch>
        </p:blipFill>
        <p:spPr>
          <a:xfrm>
            <a:off x="1684370" y="2653937"/>
            <a:ext cx="8813724" cy="3730195"/>
          </a:xfrm>
          <a:prstGeom prst="rect">
            <a:avLst/>
          </a:prstGeom>
        </p:spPr>
      </p:pic>
    </p:spTree>
    <p:extLst>
      <p:ext uri="{BB962C8B-B14F-4D97-AF65-F5344CB8AC3E}">
        <p14:creationId xmlns:p14="http://schemas.microsoft.com/office/powerpoint/2010/main" val="16228069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4" name="Shape 414"/>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Manipulate Data</a:t>
            </a:r>
          </a:p>
        </p:txBody>
      </p:sp>
      <p:sp>
        <p:nvSpPr>
          <p:cNvPr id="412" name="Shape 412"/>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33</a:t>
            </a:fld>
            <a:endParaRPr lang="en-US" sz="1000" dirty="0">
              <a:latin typeface="Calibri"/>
              <a:ea typeface="Calibri"/>
              <a:cs typeface="Calibri"/>
              <a:sym typeface="Calibri"/>
            </a:endParaRPr>
          </a:p>
        </p:txBody>
      </p:sp>
      <p:sp>
        <p:nvSpPr>
          <p:cNvPr id="413" name="Shape 413"/>
          <p:cNvSpPr txBox="1">
            <a:spLocks noGrp="1"/>
          </p:cNvSpPr>
          <p:nvPr>
            <p:ph type="body" idx="4294967295"/>
          </p:nvPr>
        </p:nvSpPr>
        <p:spPr>
          <a:xfrm>
            <a:off x="187460" y="1219200"/>
            <a:ext cx="11804650"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For all kinds of data manipulations select the </a:t>
            </a:r>
            <a:r>
              <a:rPr lang="en-US" sz="3200" b="1" i="0" u="none" strike="noStrike" cap="none" dirty="0">
                <a:solidFill>
                  <a:schemeClr val="bg1"/>
                </a:solidFill>
                <a:latin typeface="Calibri"/>
                <a:ea typeface="Calibri"/>
                <a:cs typeface="Calibri"/>
                <a:sym typeface="Calibri"/>
              </a:rPr>
              <a:t>Data</a:t>
            </a:r>
            <a:r>
              <a:rPr lang="en-US" sz="3200" b="0" i="0" u="none" strike="noStrike" cap="none" dirty="0">
                <a:latin typeface="Calibri"/>
                <a:ea typeface="Calibri"/>
                <a:cs typeface="Calibri"/>
                <a:sym typeface="Calibri"/>
              </a:rPr>
              <a:t> tab</a:t>
            </a:r>
          </a:p>
          <a:p>
            <a:pPr marL="609493" marR="0" lvl="1" indent="-241192" algn="l" rtl="0">
              <a:lnSpc>
                <a:spcPct val="105000"/>
              </a:lnSpc>
              <a:spcBef>
                <a:spcPts val="1200"/>
              </a:spcBef>
              <a:spcAft>
                <a:spcPts val="0"/>
              </a:spcAft>
              <a:buClr>
                <a:schemeClr val="accent1"/>
              </a:buClr>
              <a:buSzPct val="80000"/>
              <a:buFont typeface="Noto Sans Symbols"/>
              <a:buNone/>
            </a:pPr>
            <a:endParaRPr sz="3200" b="0" i="0" u="none" strike="noStrike" cap="none" dirty="0">
              <a:solidFill>
                <a:schemeClr val="lt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179512" y="2319337"/>
            <a:ext cx="9829800" cy="2219325"/>
          </a:xfrm>
          <a:prstGeom prst="rect">
            <a:avLst/>
          </a:prstGeom>
        </p:spPr>
      </p:pic>
    </p:spTree>
    <p:extLst>
      <p:ext uri="{BB962C8B-B14F-4D97-AF65-F5344CB8AC3E}">
        <p14:creationId xmlns:p14="http://schemas.microsoft.com/office/powerpoint/2010/main" val="7055025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2" name="Shape 422"/>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Altering Tables</a:t>
            </a:r>
          </a:p>
        </p:txBody>
      </p:sp>
      <p:sp>
        <p:nvSpPr>
          <p:cNvPr id="420" name="Shape 420"/>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34</a:t>
            </a:fld>
            <a:endParaRPr lang="en-US" sz="1000" dirty="0">
              <a:latin typeface="Calibri"/>
              <a:ea typeface="Calibri"/>
              <a:cs typeface="Calibri"/>
              <a:sym typeface="Calibri"/>
            </a:endParaRPr>
          </a:p>
        </p:txBody>
      </p:sp>
      <p:sp>
        <p:nvSpPr>
          <p:cNvPr id="421" name="Shape 421"/>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You can </a:t>
            </a:r>
            <a:r>
              <a:rPr lang="en-US" sz="3200" b="1" i="0" u="none" strike="noStrike" cap="none" dirty="0">
                <a:solidFill>
                  <a:schemeClr val="bg1"/>
                </a:solidFill>
                <a:latin typeface="Calibri"/>
                <a:ea typeface="Calibri"/>
                <a:cs typeface="Calibri"/>
                <a:sym typeface="Calibri"/>
              </a:rPr>
              <a:t>change</a:t>
            </a:r>
            <a:r>
              <a:rPr lang="en-US" sz="3200" b="0" i="0" u="none" strike="noStrike" cap="none" dirty="0">
                <a:latin typeface="Calibri"/>
                <a:ea typeface="Calibri"/>
                <a:cs typeface="Calibri"/>
                <a:sym typeface="Calibri"/>
              </a:rPr>
              <a:t> the </a:t>
            </a:r>
            <a:r>
              <a:rPr lang="en-US" sz="3200" b="1" i="0" u="none" strike="noStrike" cap="none" dirty="0">
                <a:solidFill>
                  <a:schemeClr val="bg1"/>
                </a:solidFill>
                <a:latin typeface="Calibri"/>
                <a:ea typeface="Calibri"/>
                <a:cs typeface="Calibri"/>
                <a:sym typeface="Calibri"/>
              </a:rPr>
              <a:t>properties</a:t>
            </a:r>
            <a:r>
              <a:rPr lang="en-US" sz="3200" b="0" i="0" u="none" strike="noStrike" cap="none" dirty="0">
                <a:latin typeface="Calibri"/>
                <a:ea typeface="Calibri"/>
                <a:cs typeface="Calibri"/>
                <a:sym typeface="Calibri"/>
              </a:rPr>
              <a:t> of a table after its creation</a:t>
            </a:r>
          </a:p>
        </p:txBody>
      </p:sp>
      <p:pic>
        <p:nvPicPr>
          <p:cNvPr id="2" name="Picture 1"/>
          <p:cNvPicPr>
            <a:picLocks noChangeAspect="1"/>
          </p:cNvPicPr>
          <p:nvPr/>
        </p:nvPicPr>
        <p:blipFill>
          <a:blip r:embed="rId3"/>
          <a:stretch>
            <a:fillRect/>
          </a:stretch>
        </p:blipFill>
        <p:spPr>
          <a:xfrm>
            <a:off x="714369" y="2057400"/>
            <a:ext cx="10753725" cy="3947770"/>
          </a:xfrm>
          <a:prstGeom prst="rect">
            <a:avLst/>
          </a:prstGeom>
        </p:spPr>
      </p:pic>
    </p:spTree>
    <p:extLst>
      <p:ext uri="{BB962C8B-B14F-4D97-AF65-F5344CB8AC3E}">
        <p14:creationId xmlns:p14="http://schemas.microsoft.com/office/powerpoint/2010/main" val="16534938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1884" y="4953000"/>
            <a:ext cx="10958928" cy="768084"/>
          </a:xfrm>
        </p:spPr>
        <p:txBody>
          <a:bodyPr/>
          <a:lstStyle/>
          <a:p>
            <a:r>
              <a:rPr lang="en-US" dirty="0" smtClean="0"/>
              <a:t>SQL Introduction</a:t>
            </a:r>
            <a:endParaRPr lang="en-US" dirty="0"/>
          </a:p>
        </p:txBody>
      </p:sp>
      <p:sp>
        <p:nvSpPr>
          <p:cNvPr id="7" name="Shape 429"/>
          <p:cNvSpPr txBox="1">
            <a:spLocks/>
          </p:cNvSpPr>
          <p:nvPr/>
        </p:nvSpPr>
        <p:spPr>
          <a:xfrm>
            <a:off x="11580812" y="6477000"/>
            <a:ext cx="428625" cy="196850"/>
          </a:xfrm>
          <a:prstGeom prst="rect">
            <a:avLst/>
          </a:prstGeom>
          <a:noFill/>
          <a:ln>
            <a:noFill/>
          </a:ln>
        </p:spPr>
        <p:txBody>
          <a:bodyPr vert="horz" wrap="square" lIns="36000" tIns="36000" rIns="36000" bIns="36000" rtlCol="0" anchor="ctr" anchorCtr="0">
            <a:noAutofit/>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US" smtClean="0">
                <a:latin typeface="Calibri"/>
                <a:ea typeface="Calibri"/>
                <a:cs typeface="Calibri"/>
                <a:sym typeface="Calibri"/>
              </a:rPr>
              <a:pPr>
                <a:buSzPct val="25000"/>
              </a:pPr>
              <a:t>35</a:t>
            </a:fld>
            <a:endParaRPr lang="en-US" dirty="0">
              <a:latin typeface="Calibri"/>
              <a:ea typeface="Calibri"/>
              <a:cs typeface="Calibri"/>
              <a:sym typeface="Calibri"/>
            </a:endParaRPr>
          </a:p>
        </p:txBody>
      </p:sp>
      <p:grpSp>
        <p:nvGrpSpPr>
          <p:cNvPr id="14" name="Group 13"/>
          <p:cNvGrpSpPr/>
          <p:nvPr/>
        </p:nvGrpSpPr>
        <p:grpSpPr>
          <a:xfrm>
            <a:off x="4484240" y="2048022"/>
            <a:ext cx="3102100" cy="1380978"/>
            <a:chOff x="4484240" y="2011047"/>
            <a:chExt cx="3102100" cy="1380978"/>
          </a:xfrm>
        </p:grpSpPr>
        <p:pic>
          <p:nvPicPr>
            <p:cNvPr id="5" name="Shape 266"/>
            <p:cNvPicPr preferRelativeResize="0"/>
            <p:nvPr/>
          </p:nvPicPr>
          <p:blipFill rotWithShape="1">
            <a:blip r:embed="rId2">
              <a:duotone>
                <a:schemeClr val="bg2">
                  <a:shade val="45000"/>
                  <a:satMod val="135000"/>
                </a:schemeClr>
                <a:prstClr val="white"/>
              </a:duotone>
            </a:blip>
            <a:srcRect/>
            <a:stretch/>
          </p:blipFill>
          <p:spPr>
            <a:xfrm>
              <a:off x="6800156" y="2225784"/>
              <a:ext cx="786184" cy="951504"/>
            </a:xfrm>
            <a:prstGeom prst="rect">
              <a:avLst/>
            </a:prstGeom>
          </p:spPr>
        </p:pic>
        <p:sp>
          <p:nvSpPr>
            <p:cNvPr id="4" name="Left Arrow 3"/>
            <p:cNvSpPr/>
            <p:nvPr/>
          </p:nvSpPr>
          <p:spPr bwMode="auto">
            <a:xfrm>
              <a:off x="6053598" y="2362200"/>
              <a:ext cx="624406" cy="407544"/>
            </a:xfrm>
            <a:prstGeom prst="leftArrow">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Left Arrow 10"/>
            <p:cNvSpPr/>
            <p:nvPr/>
          </p:nvSpPr>
          <p:spPr bwMode="auto">
            <a:xfrm rot="10800000">
              <a:off x="6053598" y="2769744"/>
              <a:ext cx="624406" cy="407544"/>
            </a:xfrm>
            <a:prstGeom prst="leftArrow">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3" name="Group 12"/>
            <p:cNvGrpSpPr/>
            <p:nvPr/>
          </p:nvGrpSpPr>
          <p:grpSpPr>
            <a:xfrm>
              <a:off x="4484240" y="2011047"/>
              <a:ext cx="1380978" cy="1380978"/>
              <a:chOff x="4418012" y="2011047"/>
              <a:chExt cx="1380978" cy="1380978"/>
            </a:xfrm>
          </p:grpSpPr>
          <p:pic>
            <p:nvPicPr>
              <p:cNvPr id="10" name="Shape 183"/>
              <p:cNvPicPr preferRelativeResize="0"/>
              <p:nvPr/>
            </p:nvPicPr>
            <p:blipFill rotWithShape="1">
              <a:blip r:embed="rId3">
                <a:alphaModFix/>
                <a:duotone>
                  <a:schemeClr val="bg2">
                    <a:shade val="45000"/>
                    <a:satMod val="135000"/>
                  </a:schemeClr>
                  <a:prstClr val="white"/>
                </a:duotone>
              </a:blip>
              <a:srcRect/>
              <a:stretch/>
            </p:blipFill>
            <p:spPr>
              <a:xfrm>
                <a:off x="4418012" y="2011047"/>
                <a:ext cx="1380978" cy="1380978"/>
              </a:xfrm>
              <a:prstGeom prst="rect">
                <a:avLst/>
              </a:prstGeom>
              <a:noFill/>
              <a:ln>
                <a:noFill/>
              </a:ln>
            </p:spPr>
          </p:pic>
          <p:sp>
            <p:nvSpPr>
              <p:cNvPr id="12" name="Rectangle 11"/>
              <p:cNvSpPr/>
              <p:nvPr/>
            </p:nvSpPr>
            <p:spPr>
              <a:xfrm>
                <a:off x="5027612" y="2438400"/>
                <a:ext cx="662361" cy="461665"/>
              </a:xfrm>
              <a:prstGeom prst="rect">
                <a:avLst/>
              </a:prstGeom>
              <a:noFill/>
            </p:spPr>
            <p:txBody>
              <a:bodyPr wrap="none" lIns="91440" tIns="45720" rIns="91440" bIns="45720">
                <a:spAutoFit/>
              </a:bodyPr>
              <a:lstStyle/>
              <a:p>
                <a:pPr algn="ctr"/>
                <a:r>
                  <a:rPr lang="en-US" sz="2400" b="0" cap="none" spc="0" dirty="0" smtClean="0">
                    <a:ln w="0"/>
                    <a:effectLst>
                      <a:outerShdw blurRad="38100" dist="19050" dir="2700000" algn="tl" rotWithShape="0">
                        <a:schemeClr val="dk1">
                          <a:alpha val="40000"/>
                        </a:schemeClr>
                      </a:outerShdw>
                    </a:effectLst>
                  </a:rPr>
                  <a:t>SQL</a:t>
                </a:r>
                <a:endParaRPr lang="en-US" sz="2400" b="0" cap="none" spc="0" dirty="0">
                  <a:ln w="0"/>
                  <a:effectLst>
                    <a:outerShdw blurRad="38100" dist="19050" dir="2700000" algn="tl" rotWithShape="0">
                      <a:schemeClr val="dk1">
                        <a:alpha val="40000"/>
                      </a:schemeClr>
                    </a:outerShdw>
                  </a:effectLst>
                </a:endParaRPr>
              </a:p>
            </p:txBody>
          </p:sp>
        </p:grpSp>
      </p:grpSp>
    </p:spTree>
    <p:extLst>
      <p:ext uri="{BB962C8B-B14F-4D97-AF65-F5344CB8AC3E}">
        <p14:creationId xmlns:p14="http://schemas.microsoft.com/office/powerpoint/2010/main" val="2997687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1" name="Rectangle 3"/>
          <p:cNvSpPr>
            <a:spLocks noGrp="1" noChangeArrowheads="1"/>
          </p:cNvSpPr>
          <p:nvPr>
            <p:ph type="body" sz="quarter" idx="10"/>
          </p:nvPr>
        </p:nvSpPr>
        <p:spPr/>
        <p:txBody>
          <a:bodyPr>
            <a:normAutofit/>
          </a:bodyPr>
          <a:lstStyle/>
          <a:p>
            <a:pPr marL="304747" lvl="1" indent="-304747">
              <a:lnSpc>
                <a:spcPct val="95000"/>
              </a:lnSpc>
              <a:buClr>
                <a:schemeClr val="tx1"/>
              </a:buClr>
              <a:buSzPct val="100000"/>
            </a:pPr>
            <a:r>
              <a:rPr lang="en-US" sz="3400" dirty="0"/>
              <a:t>Structured Query Language </a:t>
            </a:r>
            <a:r>
              <a:rPr lang="en-US" sz="3400" dirty="0" smtClean="0"/>
              <a:t>(</a:t>
            </a:r>
            <a:r>
              <a:rPr lang="en-US" sz="3400" dirty="0" smtClean="0">
                <a:solidFill>
                  <a:schemeClr val="bg1"/>
                </a:solidFill>
                <a:latin typeface="Consolas" panose="020B0609020204030204" pitchFamily="49" charset="0"/>
                <a:cs typeface="Consolas" panose="020B0609020204030204" pitchFamily="49" charset="0"/>
              </a:rPr>
              <a:t>SQL</a:t>
            </a:r>
            <a:r>
              <a:rPr lang="en-US" sz="3400" dirty="0" smtClean="0"/>
              <a:t>)</a:t>
            </a:r>
            <a:r>
              <a:rPr lang="en-US" sz="3400" dirty="0" smtClean="0">
                <a:solidFill>
                  <a:schemeClr val="accent5">
                    <a:lumMod val="20000"/>
                    <a:lumOff val="80000"/>
                  </a:schemeClr>
                </a:solidFill>
              </a:rPr>
              <a:t> </a:t>
            </a:r>
            <a:r>
              <a:rPr lang="en-US" sz="3400" dirty="0"/>
              <a:t>–</a:t>
            </a:r>
            <a:r>
              <a:rPr lang="en-US" sz="3400" dirty="0">
                <a:solidFill>
                  <a:schemeClr val="accent5">
                    <a:lumMod val="20000"/>
                    <a:lumOff val="80000"/>
                  </a:schemeClr>
                </a:solidFill>
              </a:rPr>
              <a:t> </a:t>
            </a:r>
            <a:r>
              <a:rPr lang="en-US" sz="3400" dirty="0" smtClean="0">
                <a:solidFill>
                  <a:schemeClr val="bg1"/>
                </a:solidFill>
                <a:hlinkClick r:id="rId2"/>
              </a:rPr>
              <a:t>en.wikipedia.org/wiki/SQL</a:t>
            </a:r>
            <a:endParaRPr lang="en-US" sz="3400" dirty="0">
              <a:solidFill>
                <a:schemeClr val="bg1"/>
              </a:solidFill>
            </a:endParaRPr>
          </a:p>
          <a:p>
            <a:pPr lvl="1">
              <a:lnSpc>
                <a:spcPct val="95000"/>
              </a:lnSpc>
              <a:buClr>
                <a:schemeClr val="tx1"/>
              </a:buClr>
            </a:pPr>
            <a:r>
              <a:rPr lang="en-US" dirty="0">
                <a:solidFill>
                  <a:schemeClr val="bg1"/>
                </a:solidFill>
              </a:rPr>
              <a:t>Declarative</a:t>
            </a:r>
            <a:r>
              <a:rPr lang="en-US" dirty="0"/>
              <a:t> language for working with </a:t>
            </a:r>
            <a:r>
              <a:rPr lang="en-US" dirty="0">
                <a:solidFill>
                  <a:schemeClr val="bg1"/>
                </a:solidFill>
              </a:rPr>
              <a:t>relational data</a:t>
            </a:r>
          </a:p>
          <a:p>
            <a:pPr lvl="1">
              <a:lnSpc>
                <a:spcPct val="95000"/>
              </a:lnSpc>
              <a:buClr>
                <a:schemeClr val="tx1"/>
              </a:buClr>
            </a:pPr>
            <a:r>
              <a:rPr lang="en-US" dirty="0"/>
              <a:t>Meant to be as close to regular English as possible</a:t>
            </a:r>
          </a:p>
          <a:p>
            <a:pPr lvl="1">
              <a:lnSpc>
                <a:spcPct val="95000"/>
              </a:lnSpc>
              <a:buClr>
                <a:schemeClr val="tx1"/>
              </a:buClr>
            </a:pPr>
            <a:r>
              <a:rPr lang="en-US" dirty="0"/>
              <a:t>Supports definition, manipulation and access control of records</a:t>
            </a:r>
          </a:p>
          <a:p>
            <a:pPr>
              <a:lnSpc>
                <a:spcPct val="95000"/>
              </a:lnSpc>
              <a:spcBef>
                <a:spcPts val="4600"/>
              </a:spcBef>
            </a:pPr>
            <a:r>
              <a:rPr lang="en-US" dirty="0" smtClean="0"/>
              <a:t>MySQL Dialect</a:t>
            </a:r>
            <a:endParaRPr lang="en-US" dirty="0"/>
          </a:p>
          <a:p>
            <a:pPr lvl="1">
              <a:lnSpc>
                <a:spcPct val="95000"/>
              </a:lnSpc>
            </a:pPr>
            <a:r>
              <a:rPr lang="en-US" dirty="0"/>
              <a:t>Supports </a:t>
            </a:r>
            <a:r>
              <a:rPr lang="en-US" dirty="0" smtClean="0">
                <a:solidFill>
                  <a:schemeClr val="bg1"/>
                </a:solidFill>
              </a:rPr>
              <a:t>own control statements </a:t>
            </a:r>
            <a:r>
              <a:rPr lang="en-US" dirty="0"/>
              <a:t>(</a:t>
            </a:r>
            <a:r>
              <a:rPr lang="en-US" b="1" dirty="0">
                <a:solidFill>
                  <a:schemeClr val="bg1"/>
                </a:solidFill>
                <a:latin typeface="Consolas" panose="020B0609020204030204" pitchFamily="49" charset="0"/>
              </a:rPr>
              <a:t>if</a:t>
            </a:r>
            <a:r>
              <a:rPr lang="en-US" dirty="0"/>
              <a:t> statements, </a:t>
            </a:r>
            <a:r>
              <a:rPr lang="en-US" dirty="0" smtClean="0"/>
              <a:t>loops etc..)</a:t>
            </a:r>
            <a:endParaRPr lang="en-US" dirty="0"/>
          </a:p>
          <a:p>
            <a:pPr lvl="1">
              <a:lnSpc>
                <a:spcPct val="95000"/>
              </a:lnSpc>
            </a:pPr>
            <a:r>
              <a:rPr lang="en-US" dirty="0"/>
              <a:t>Designed for writing logic inside the database</a:t>
            </a:r>
          </a:p>
          <a:p>
            <a:pPr lvl="1">
              <a:lnSpc>
                <a:spcPct val="95000"/>
              </a:lnSpc>
            </a:pPr>
            <a:endParaRPr lang="en-US" dirty="0"/>
          </a:p>
        </p:txBody>
      </p:sp>
      <p:sp>
        <p:nvSpPr>
          <p:cNvPr id="483330" name="Rectangle 2"/>
          <p:cNvSpPr>
            <a:spLocks noGrp="1" noChangeArrowheads="1"/>
          </p:cNvSpPr>
          <p:nvPr>
            <p:ph type="title"/>
          </p:nvPr>
        </p:nvSpPr>
        <p:spPr/>
        <p:txBody>
          <a:bodyPr/>
          <a:lstStyle/>
          <a:p>
            <a:r>
              <a:rPr lang="en-US" dirty="0"/>
              <a:t>What </a:t>
            </a:r>
            <a:r>
              <a:rPr lang="en-US" dirty="0" smtClean="0"/>
              <a:t>is SQL?</a:t>
            </a:r>
            <a:endParaRPr lang="bg-BG"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1815514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3331">
                                            <p:txEl>
                                              <p:pRg st="1" end="1"/>
                                            </p:txEl>
                                          </p:spTgt>
                                        </p:tgtEl>
                                        <p:attrNameLst>
                                          <p:attrName>style.visibility</p:attrName>
                                        </p:attrNameLst>
                                      </p:cBhvr>
                                      <p:to>
                                        <p:strVal val="visible"/>
                                      </p:to>
                                    </p:set>
                                    <p:animEffect transition="in" filter="fade">
                                      <p:cBhvr>
                                        <p:cTn id="7" dur="500"/>
                                        <p:tgtEl>
                                          <p:spTgt spid="483331">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3331">
                                            <p:txEl>
                                              <p:pRg st="2" end="2"/>
                                            </p:txEl>
                                          </p:spTgt>
                                        </p:tgtEl>
                                        <p:attrNameLst>
                                          <p:attrName>style.visibility</p:attrName>
                                        </p:attrNameLst>
                                      </p:cBhvr>
                                      <p:to>
                                        <p:strVal val="visible"/>
                                      </p:to>
                                    </p:set>
                                    <p:animEffect transition="in" filter="fade">
                                      <p:cBhvr>
                                        <p:cTn id="11" dur="500"/>
                                        <p:tgtEl>
                                          <p:spTgt spid="483331">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3331">
                                            <p:txEl>
                                              <p:pRg st="3" end="3"/>
                                            </p:txEl>
                                          </p:spTgt>
                                        </p:tgtEl>
                                        <p:attrNameLst>
                                          <p:attrName>style.visibility</p:attrName>
                                        </p:attrNameLst>
                                      </p:cBhvr>
                                      <p:to>
                                        <p:strVal val="visible"/>
                                      </p:to>
                                    </p:set>
                                    <p:animEffect transition="in" filter="fade">
                                      <p:cBhvr>
                                        <p:cTn id="15" dur="500"/>
                                        <p:tgtEl>
                                          <p:spTgt spid="48333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3331">
                                            <p:txEl>
                                              <p:pRg st="4" end="4"/>
                                            </p:txEl>
                                          </p:spTgt>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483331">
                                            <p:txEl>
                                              <p:pRg st="5" end="5"/>
                                            </p:txEl>
                                          </p:spTgt>
                                        </p:tgtEl>
                                        <p:attrNameLst>
                                          <p:attrName>style.visibility</p:attrName>
                                        </p:attrNameLst>
                                      </p:cBhvr>
                                      <p:to>
                                        <p:strVal val="visible"/>
                                      </p:to>
                                    </p:set>
                                    <p:animEffect transition="in" filter="fade">
                                      <p:cBhvr>
                                        <p:cTn id="23" dur="500"/>
                                        <p:tgtEl>
                                          <p:spTgt spid="483331">
                                            <p:txEl>
                                              <p:pRg st="5" end="5"/>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483331">
                                            <p:txEl>
                                              <p:pRg st="6" end="6"/>
                                            </p:txEl>
                                          </p:spTgt>
                                        </p:tgtEl>
                                        <p:attrNameLst>
                                          <p:attrName>style.visibility</p:attrName>
                                        </p:attrNameLst>
                                      </p:cBhvr>
                                      <p:to>
                                        <p:strVal val="visible"/>
                                      </p:to>
                                    </p:set>
                                    <p:animEffect transition="in" filter="fade">
                                      <p:cBhvr>
                                        <p:cTn id="27" dur="500"/>
                                        <p:tgtEl>
                                          <p:spTgt spid="4833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en-US" dirty="0"/>
              <a:t>SQL </a:t>
            </a:r>
            <a:r>
              <a:rPr lang="en-US"/>
              <a:t>– Few Examples</a:t>
            </a:r>
            <a:endParaRPr lang="bg-BG"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37</a:t>
            </a:fld>
            <a:endParaRPr lang="en-US" dirty="0"/>
          </a:p>
        </p:txBody>
      </p:sp>
      <p:sp>
        <p:nvSpPr>
          <p:cNvPr id="484355" name="Rectangle 3"/>
          <p:cNvSpPr>
            <a:spLocks noChangeArrowheads="1"/>
          </p:cNvSpPr>
          <p:nvPr/>
        </p:nvSpPr>
        <p:spPr bwMode="auto">
          <a:xfrm>
            <a:off x="687388" y="1219200"/>
            <a:ext cx="10741024"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SELECT</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first_name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job_title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p:txBody>
      </p:sp>
      <p:sp>
        <p:nvSpPr>
          <p:cNvPr id="484356" name="Rectangle 4"/>
          <p:cNvSpPr>
            <a:spLocks noChangeArrowheads="1"/>
          </p:cNvSpPr>
          <p:nvPr/>
        </p:nvSpPr>
        <p:spPr bwMode="auto">
          <a:xfrm>
            <a:off x="687388" y="2708414"/>
            <a:ext cx="10741024"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INSERT</a:t>
            </a: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INTO</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projects(name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start_date</a:t>
            </a:r>
            <a:r>
              <a:rPr lang="en-US" sz="2600" b="1" noProof="1">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VALUES</a:t>
            </a:r>
            <a:r>
              <a:rPr lang="en-US" sz="2600" b="1" noProof="1">
                <a:latin typeface="Consolas" pitchFamily="49" charset="0"/>
                <a:cs typeface="Consolas" pitchFamily="49" charset="0"/>
              </a:rPr>
              <a:t>('Introduction to </a:t>
            </a:r>
            <a:r>
              <a:rPr lang="en-US" sz="2600" b="1" noProof="1" smtClean="0">
                <a:latin typeface="Consolas" pitchFamily="49" charset="0"/>
                <a:cs typeface="Consolas" pitchFamily="49" charset="0"/>
              </a:rPr>
              <a:t>MySQL', </a:t>
            </a:r>
            <a:r>
              <a:rPr lang="en-US" sz="2600" b="1" noProof="1">
                <a:latin typeface="Consolas" pitchFamily="49" charset="0"/>
                <a:cs typeface="Consolas" pitchFamily="49" charset="0"/>
              </a:rPr>
              <a:t>'1/1/2006')</a:t>
            </a:r>
          </a:p>
        </p:txBody>
      </p:sp>
      <p:sp>
        <p:nvSpPr>
          <p:cNvPr id="484357" name="Rectangle 5"/>
          <p:cNvSpPr>
            <a:spLocks noChangeArrowheads="1"/>
          </p:cNvSpPr>
          <p:nvPr/>
        </p:nvSpPr>
        <p:spPr bwMode="auto">
          <a:xfrm>
            <a:off x="685802" y="1968500"/>
            <a:ext cx="10741022"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SELECT</a:t>
            </a:r>
            <a:r>
              <a:rPr lang="en-US" sz="2600" b="1" noProof="1">
                <a:latin typeface="Consolas" pitchFamily="49" charset="0"/>
                <a:cs typeface="Consolas" pitchFamily="49" charset="0"/>
              </a:rPr>
              <a:t> *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projects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start_date </a:t>
            </a:r>
            <a:r>
              <a:rPr lang="en-US" sz="2600" b="1" noProof="1">
                <a:latin typeface="Consolas" pitchFamily="49" charset="0"/>
                <a:cs typeface="Consolas" pitchFamily="49" charset="0"/>
              </a:rPr>
              <a:t>= '1/1/2006'</a:t>
            </a:r>
          </a:p>
        </p:txBody>
      </p:sp>
      <p:sp>
        <p:nvSpPr>
          <p:cNvPr id="484358" name="Rectangle 6"/>
          <p:cNvSpPr>
            <a:spLocks noChangeArrowheads="1"/>
          </p:cNvSpPr>
          <p:nvPr/>
        </p:nvSpPr>
        <p:spPr bwMode="auto">
          <a:xfrm>
            <a:off x="685802" y="3865467"/>
            <a:ext cx="10741022"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UPDATE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projects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SET</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end_date </a:t>
            </a:r>
            <a:r>
              <a:rPr lang="en-US" sz="2600" b="1" noProof="1">
                <a:latin typeface="Consolas" pitchFamily="49" charset="0"/>
                <a:cs typeface="Consolas" pitchFamily="49" charset="0"/>
              </a:rPr>
              <a:t>= '8/31/2006'</a:t>
            </a: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start_date </a:t>
            </a:r>
            <a:r>
              <a:rPr lang="en-US" sz="2600" b="1" noProof="1">
                <a:latin typeface="Consolas" pitchFamily="49" charset="0"/>
                <a:cs typeface="Consolas" pitchFamily="49" charset="0"/>
              </a:rPr>
              <a:t>= '1/1/2006'</a:t>
            </a:r>
          </a:p>
        </p:txBody>
      </p:sp>
      <p:sp>
        <p:nvSpPr>
          <p:cNvPr id="484359" name="Rectangle 7"/>
          <p:cNvSpPr>
            <a:spLocks noChangeArrowheads="1"/>
          </p:cNvSpPr>
          <p:nvPr/>
        </p:nvSpPr>
        <p:spPr bwMode="auto">
          <a:xfrm>
            <a:off x="685802" y="5397500"/>
            <a:ext cx="10741022"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DELETE</a:t>
            </a: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projects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start_date </a:t>
            </a:r>
            <a:r>
              <a:rPr lang="en-US" sz="2600" b="1" noProof="1">
                <a:latin typeface="Consolas" pitchFamily="49" charset="0"/>
                <a:cs typeface="Consolas" pitchFamily="49" charset="0"/>
              </a:rPr>
              <a:t>= '1/1/2006'</a:t>
            </a:r>
          </a:p>
        </p:txBody>
      </p:sp>
    </p:spTree>
    <p:extLst>
      <p:ext uri="{BB962C8B-B14F-4D97-AF65-F5344CB8AC3E}">
        <p14:creationId xmlns:p14="http://schemas.microsoft.com/office/powerpoint/2010/main" val="3635745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4357"/>
                                        </p:tgtEl>
                                        <p:attrNameLst>
                                          <p:attrName>style.visibility</p:attrName>
                                        </p:attrNameLst>
                                      </p:cBhvr>
                                      <p:to>
                                        <p:strVal val="visible"/>
                                      </p:to>
                                    </p:set>
                                    <p:animEffect transition="in" filter="fade">
                                      <p:cBhvr>
                                        <p:cTn id="7" dur="500"/>
                                        <p:tgtEl>
                                          <p:spTgt spid="4843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4356"/>
                                        </p:tgtEl>
                                        <p:attrNameLst>
                                          <p:attrName>style.visibility</p:attrName>
                                        </p:attrNameLst>
                                      </p:cBhvr>
                                      <p:to>
                                        <p:strVal val="visible"/>
                                      </p:to>
                                    </p:set>
                                    <p:animEffect transition="in" filter="fade">
                                      <p:cBhvr>
                                        <p:cTn id="12" dur="500"/>
                                        <p:tgtEl>
                                          <p:spTgt spid="4843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4358"/>
                                        </p:tgtEl>
                                        <p:attrNameLst>
                                          <p:attrName>style.visibility</p:attrName>
                                        </p:attrNameLst>
                                      </p:cBhvr>
                                      <p:to>
                                        <p:strVal val="visible"/>
                                      </p:to>
                                    </p:set>
                                    <p:animEffect transition="in" filter="fade">
                                      <p:cBhvr>
                                        <p:cTn id="17" dur="500"/>
                                        <p:tgtEl>
                                          <p:spTgt spid="4843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4359"/>
                                        </p:tgtEl>
                                        <p:attrNameLst>
                                          <p:attrName>style.visibility</p:attrName>
                                        </p:attrNameLst>
                                      </p:cBhvr>
                                      <p:to>
                                        <p:strVal val="visible"/>
                                      </p:to>
                                    </p:set>
                                    <p:animEffect transition="in" filter="fade">
                                      <p:cBhvr>
                                        <p:cTn id="22" dur="500"/>
                                        <p:tgtEl>
                                          <p:spTgt spid="484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animBg="1"/>
      <p:bldP spid="484357" grpId="0" animBg="1"/>
      <p:bldP spid="484358" grpId="0" animBg="1"/>
      <p:bldP spid="48435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8" name="Shape 438"/>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SQL Queries</a:t>
            </a:r>
          </a:p>
        </p:txBody>
      </p:sp>
      <p:sp>
        <p:nvSpPr>
          <p:cNvPr id="436" name="Shape 436"/>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38</a:t>
            </a:fld>
            <a:endParaRPr lang="en-US" sz="1000" dirty="0">
              <a:latin typeface="Calibri"/>
              <a:ea typeface="Calibri"/>
              <a:cs typeface="Calibri"/>
              <a:sym typeface="Calibri"/>
            </a:endParaRPr>
          </a:p>
        </p:txBody>
      </p:sp>
      <p:sp>
        <p:nvSpPr>
          <p:cNvPr id="437" name="Shape 437"/>
          <p:cNvSpPr txBox="1">
            <a:spLocks noGrp="1"/>
          </p:cNvSpPr>
          <p:nvPr>
            <p:ph type="body" idx="4294967295"/>
          </p:nvPr>
        </p:nvSpPr>
        <p:spPr>
          <a:xfrm>
            <a:off x="194068" y="1253332"/>
            <a:ext cx="11798042" cy="5143864"/>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We can communicate with the database engine using </a:t>
            </a:r>
            <a:r>
              <a:rPr lang="en-US" sz="3200" b="0" i="0" u="none" strike="noStrike" cap="none" dirty="0" smtClean="0">
                <a:latin typeface="Calibri"/>
                <a:ea typeface="Calibri"/>
                <a:cs typeface="Calibri"/>
                <a:sym typeface="Calibri"/>
              </a:rPr>
              <a:t>SQL</a:t>
            </a:r>
            <a:endParaRPr lang="bg-BG" sz="32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Queries </a:t>
            </a:r>
            <a:r>
              <a:rPr lang="en-US" sz="3200" b="0" i="0" u="none" strike="noStrike" cap="none" dirty="0">
                <a:latin typeface="Calibri"/>
                <a:ea typeface="Calibri"/>
                <a:cs typeface="Calibri"/>
                <a:sym typeface="Calibri"/>
              </a:rPr>
              <a:t>provide greater </a:t>
            </a:r>
            <a:r>
              <a:rPr lang="en-US" sz="3200" b="1" i="0" u="none" strike="noStrike" cap="none" dirty="0">
                <a:solidFill>
                  <a:schemeClr val="bg1"/>
                </a:solidFill>
                <a:latin typeface="Calibri"/>
                <a:ea typeface="Calibri"/>
                <a:cs typeface="Calibri"/>
                <a:sym typeface="Calibri"/>
              </a:rPr>
              <a:t>control</a:t>
            </a:r>
            <a:r>
              <a:rPr lang="en-US" sz="3200" b="0" i="0" u="none" strike="noStrike" cap="none" dirty="0">
                <a:latin typeface="Calibri"/>
                <a:ea typeface="Calibri"/>
                <a:cs typeface="Calibri"/>
                <a:sym typeface="Calibri"/>
              </a:rPr>
              <a:t> and </a:t>
            </a:r>
            <a:r>
              <a:rPr lang="en-US" sz="3200" b="1" i="0" u="none" strike="noStrike" cap="none" dirty="0" smtClean="0">
                <a:solidFill>
                  <a:schemeClr val="bg1"/>
                </a:solidFill>
                <a:latin typeface="Calibri"/>
                <a:ea typeface="Calibri"/>
                <a:cs typeface="Calibri"/>
                <a:sym typeface="Calibri"/>
              </a:rPr>
              <a:t>flexibility</a:t>
            </a:r>
            <a:endParaRPr lang="bg-BG" sz="3200" b="1" i="0" u="none" strike="noStrike" cap="none" dirty="0" smtClean="0">
              <a:solidFill>
                <a:schemeClr val="bg1"/>
              </a:solidFill>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To </a:t>
            </a:r>
            <a:r>
              <a:rPr lang="en-US" sz="3200" b="0" i="0" u="none" strike="noStrike" cap="none" dirty="0">
                <a:latin typeface="Calibri"/>
                <a:ea typeface="Calibri"/>
                <a:cs typeface="Calibri"/>
                <a:sym typeface="Calibri"/>
              </a:rPr>
              <a:t>create a database using </a:t>
            </a:r>
            <a:r>
              <a:rPr lang="en-US" sz="3200" b="0" i="0" u="none" strike="noStrike" cap="none" dirty="0" smtClean="0">
                <a:latin typeface="Calibri"/>
                <a:ea typeface="Calibri"/>
                <a:cs typeface="Calibri"/>
                <a:sym typeface="Calibri"/>
              </a:rPr>
              <a:t>SQL:</a:t>
            </a:r>
            <a:endParaRPr lang="bg-BG" sz="32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SQL </a:t>
            </a:r>
            <a:r>
              <a:rPr lang="en-US" sz="3200" b="0" i="0" u="none" strike="noStrike" cap="none" dirty="0">
                <a:latin typeface="Calibri"/>
                <a:ea typeface="Calibri"/>
                <a:cs typeface="Calibri"/>
                <a:sym typeface="Calibri"/>
              </a:rPr>
              <a:t>keywords are traditionally </a:t>
            </a:r>
            <a:r>
              <a:rPr lang="en-US" sz="3200" b="1" i="0" u="none" strike="noStrike" cap="none" dirty="0" smtClean="0">
                <a:solidFill>
                  <a:schemeClr val="bg1"/>
                </a:solidFill>
                <a:latin typeface="Calibri"/>
                <a:ea typeface="Calibri"/>
                <a:cs typeface="Calibri"/>
                <a:sym typeface="Calibri"/>
              </a:rPr>
              <a:t>capitalized</a:t>
            </a:r>
            <a:endParaRPr lang="en-US" sz="3200" b="1" i="0" u="none" strike="noStrike" cap="none" dirty="0">
              <a:solidFill>
                <a:schemeClr val="bg1"/>
              </a:solidFill>
              <a:latin typeface="Calibri"/>
              <a:ea typeface="Calibri"/>
              <a:cs typeface="Calibri"/>
              <a:sym typeface="Calibri"/>
            </a:endParaRPr>
          </a:p>
        </p:txBody>
      </p:sp>
      <p:sp>
        <p:nvSpPr>
          <p:cNvPr id="439" name="Shape 439"/>
          <p:cNvSpPr/>
          <p:nvPr/>
        </p:nvSpPr>
        <p:spPr>
          <a:xfrm>
            <a:off x="4149989" y="3163759"/>
            <a:ext cx="3886199" cy="457200"/>
          </a:xfrm>
          <a:prstGeom prst="rect">
            <a:avLst/>
          </a:prstGeom>
          <a:solidFill>
            <a:srgbClr val="FFF0D9">
              <a:alpha val="20000"/>
            </a:srgbClr>
          </a:solidFill>
          <a:ln w="12700" cap="flat" cmpd="sng">
            <a:solidFill>
              <a:schemeClr val="tx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CREATE DATABASE </a:t>
            </a:r>
            <a:r>
              <a:rPr lang="en-US" sz="2400" b="1" dirty="0">
                <a:latin typeface="Consolas"/>
                <a:ea typeface="Consolas"/>
                <a:cs typeface="Consolas"/>
                <a:sym typeface="Consolas"/>
              </a:rPr>
              <a:t>p</a:t>
            </a:r>
            <a:r>
              <a:rPr lang="en-US" sz="2400" b="1" dirty="0" smtClean="0">
                <a:latin typeface="Consolas"/>
                <a:ea typeface="Consolas"/>
                <a:cs typeface="Consolas"/>
                <a:sym typeface="Consolas"/>
              </a:rPr>
              <a:t>eople</a:t>
            </a:r>
            <a:endParaRPr lang="en-US" sz="2400" b="1" dirty="0">
              <a:latin typeface="Consolas"/>
              <a:ea typeface="Consolas"/>
              <a:cs typeface="Consolas"/>
              <a:sym typeface="Consolas"/>
            </a:endParaRPr>
          </a:p>
        </p:txBody>
      </p:sp>
      <p:sp>
        <p:nvSpPr>
          <p:cNvPr id="440" name="Shape 440"/>
          <p:cNvSpPr/>
          <p:nvPr/>
        </p:nvSpPr>
        <p:spPr>
          <a:xfrm>
            <a:off x="7389812" y="2514600"/>
            <a:ext cx="2438400" cy="536319"/>
          </a:xfrm>
          <a:prstGeom prst="wedgeRoundRectCallout">
            <a:avLst>
              <a:gd name="adj1" fmla="val -40835"/>
              <a:gd name="adj2" fmla="val 94211"/>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Database</a:t>
            </a:r>
            <a:r>
              <a:rPr lang="en-US" sz="2400" b="1" dirty="0">
                <a:solidFill>
                  <a:srgbClr val="FFFFFF"/>
                </a:solidFill>
                <a:effectLst>
                  <a:outerShdw blurRad="38100" dist="38100" dir="2700000" algn="tl">
                    <a:srgbClr val="000000">
                      <a:alpha val="43137"/>
                    </a:srgbClr>
                  </a:outerShdw>
                </a:effectLst>
                <a:sym typeface="Calibri"/>
              </a:rPr>
              <a:t> name</a:t>
            </a:r>
          </a:p>
        </p:txBody>
      </p:sp>
    </p:spTree>
    <p:extLst>
      <p:ext uri="{BB962C8B-B14F-4D97-AF65-F5344CB8AC3E}">
        <p14:creationId xmlns:p14="http://schemas.microsoft.com/office/powerpoint/2010/main" val="4056151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animBg="1"/>
      <p:bldP spid="4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22" name="Rectangle 21"/>
          <p:cNvSpPr/>
          <p:nvPr/>
        </p:nvSpPr>
        <p:spPr bwMode="auto">
          <a:xfrm>
            <a:off x="4875212" y="2004567"/>
            <a:ext cx="1600200" cy="450773"/>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49"/>
          <p:cNvSpPr/>
          <p:nvPr/>
        </p:nvSpPr>
        <p:spPr bwMode="auto">
          <a:xfrm>
            <a:off x="6018212" y="3234376"/>
            <a:ext cx="1371600" cy="329598"/>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40"/>
          <p:cNvSpPr/>
          <p:nvPr/>
        </p:nvSpPr>
        <p:spPr bwMode="auto">
          <a:xfrm>
            <a:off x="2970212" y="3999846"/>
            <a:ext cx="1828800" cy="330052"/>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39"/>
          <p:cNvSpPr/>
          <p:nvPr/>
        </p:nvSpPr>
        <p:spPr bwMode="auto">
          <a:xfrm>
            <a:off x="2970212" y="3614313"/>
            <a:ext cx="1828800" cy="348087"/>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9" name="Rectangle 38"/>
          <p:cNvSpPr/>
          <p:nvPr/>
        </p:nvSpPr>
        <p:spPr bwMode="auto">
          <a:xfrm>
            <a:off x="2970212" y="3238291"/>
            <a:ext cx="904314" cy="328957"/>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Rectangle 18"/>
          <p:cNvSpPr/>
          <p:nvPr/>
        </p:nvSpPr>
        <p:spPr bwMode="auto">
          <a:xfrm>
            <a:off x="2970212" y="2830646"/>
            <a:ext cx="457200" cy="381000"/>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6" name="Shape 44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Table Creation in SQL</a:t>
            </a:r>
          </a:p>
        </p:txBody>
      </p:sp>
      <p:sp>
        <p:nvSpPr>
          <p:cNvPr id="445" name="Shape 44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39</a:t>
            </a:fld>
            <a:endParaRPr lang="en-US" sz="1000" dirty="0">
              <a:latin typeface="Calibri"/>
              <a:ea typeface="Calibri"/>
              <a:cs typeface="Calibri"/>
              <a:sym typeface="Calibri"/>
            </a:endParaRPr>
          </a:p>
        </p:txBody>
      </p:sp>
      <p:sp>
        <p:nvSpPr>
          <p:cNvPr id="459" name="Shape 459"/>
          <p:cNvSpPr/>
          <p:nvPr/>
        </p:nvSpPr>
        <p:spPr>
          <a:xfrm>
            <a:off x="5408612" y="1422146"/>
            <a:ext cx="1752600" cy="483150"/>
          </a:xfrm>
          <a:prstGeom prst="wedgeRoundRectCallout">
            <a:avLst>
              <a:gd name="adj1" fmla="val -16708"/>
              <a:gd name="adj2" fmla="val 21501"/>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Table name</a:t>
            </a:r>
          </a:p>
        </p:txBody>
      </p:sp>
      <p:sp>
        <p:nvSpPr>
          <p:cNvPr id="20" name="Rectangle 19"/>
          <p:cNvSpPr/>
          <p:nvPr/>
        </p:nvSpPr>
        <p:spPr bwMode="auto">
          <a:xfrm>
            <a:off x="3496236" y="2833248"/>
            <a:ext cx="616976" cy="375796"/>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42"/>
          <p:cNvSpPr/>
          <p:nvPr/>
        </p:nvSpPr>
        <p:spPr bwMode="auto">
          <a:xfrm>
            <a:off x="3968284" y="3235017"/>
            <a:ext cx="1905000" cy="328957"/>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43"/>
          <p:cNvSpPr/>
          <p:nvPr/>
        </p:nvSpPr>
        <p:spPr bwMode="auto">
          <a:xfrm>
            <a:off x="4907026" y="3616209"/>
            <a:ext cx="2101786" cy="344291"/>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44"/>
          <p:cNvSpPr/>
          <p:nvPr/>
        </p:nvSpPr>
        <p:spPr bwMode="auto">
          <a:xfrm>
            <a:off x="4907026" y="4006357"/>
            <a:ext cx="2101786" cy="323541"/>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45"/>
          <p:cNvSpPr/>
          <p:nvPr/>
        </p:nvSpPr>
        <p:spPr bwMode="auto">
          <a:xfrm>
            <a:off x="4182036" y="2830646"/>
            <a:ext cx="1378976" cy="375796"/>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Shape 447"/>
          <p:cNvSpPr/>
          <p:nvPr/>
        </p:nvSpPr>
        <p:spPr>
          <a:xfrm>
            <a:off x="2625890" y="1985508"/>
            <a:ext cx="5377469" cy="3486964"/>
          </a:xfrm>
          <a:prstGeom prst="rect">
            <a:avLst/>
          </a:prstGeom>
          <a:solidFill>
            <a:srgbClr val="FFF0D9">
              <a:alpha val="20000"/>
            </a:srgbClr>
          </a:solidFill>
          <a:ln w="12700" cap="flat" cmpd="sng">
            <a:solidFill>
              <a:schemeClr val="tx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latin typeface="Consolas"/>
                <a:ea typeface="Consolas"/>
                <a:cs typeface="Consolas"/>
                <a:sym typeface="Consolas"/>
              </a:rPr>
              <a:t>CREATE TABLE </a:t>
            </a:r>
            <a:r>
              <a:rPr lang="en-US" sz="2400" b="1" dirty="0" smtClean="0">
                <a:latin typeface="Consolas"/>
                <a:ea typeface="Consolas"/>
                <a:cs typeface="Consolas"/>
                <a:sym typeface="Consolas"/>
              </a:rPr>
              <a:t>employees</a:t>
            </a:r>
            <a:endParaRPr lang="en-US" sz="2400" b="1" dirty="0">
              <a:latin typeface="Consolas"/>
              <a:ea typeface="Consolas"/>
              <a:cs typeface="Consolas"/>
              <a:sym typeface="Consolas"/>
            </a:endParaRPr>
          </a:p>
          <a:p>
            <a:pPr marL="0" marR="0" lvl="0" indent="0" algn="l" rtl="0">
              <a:lnSpc>
                <a:spcPct val="105000"/>
              </a:lnSpc>
              <a:spcBef>
                <a:spcPts val="0"/>
              </a:spcBef>
              <a:buSzPct val="25000"/>
              <a:buNone/>
            </a:pPr>
            <a:r>
              <a:rPr lang="en-US" sz="2400" b="1" dirty="0">
                <a:latin typeface="Consolas"/>
                <a:ea typeface="Consolas"/>
                <a:cs typeface="Consolas"/>
                <a:sym typeface="Consolas"/>
              </a:rPr>
              <a:t>(</a:t>
            </a:r>
          </a:p>
          <a:p>
            <a:pPr marL="0" marR="0" lvl="0" indent="0" algn="l" rtl="0">
              <a:lnSpc>
                <a:spcPct val="105000"/>
              </a:lnSpc>
              <a:spcBef>
                <a:spcPts val="0"/>
              </a:spcBef>
              <a:buSzPct val="25000"/>
              <a:buNone/>
            </a:pPr>
            <a:r>
              <a:rPr lang="en-US" sz="2400" b="1" dirty="0">
                <a:latin typeface="Consolas"/>
                <a:ea typeface="Consolas"/>
                <a:cs typeface="Consolas"/>
                <a:sym typeface="Consolas"/>
              </a:rPr>
              <a:t> </a:t>
            </a:r>
            <a:r>
              <a:rPr lang="en-US" sz="2400" b="1" dirty="0" smtClean="0">
                <a:latin typeface="Consolas"/>
                <a:ea typeface="Consolas"/>
                <a:cs typeface="Consolas"/>
                <a:sym typeface="Consolas"/>
              </a:rPr>
              <a:t> </a:t>
            </a:r>
            <a:r>
              <a:rPr lang="en-US" sz="2400" b="1" dirty="0">
                <a:latin typeface="Consolas"/>
                <a:ea typeface="Consolas"/>
                <a:cs typeface="Consolas"/>
                <a:sym typeface="Consolas"/>
              </a:rPr>
              <a:t>i</a:t>
            </a:r>
            <a:r>
              <a:rPr lang="en-US" sz="2400" b="1" dirty="0" smtClean="0">
                <a:latin typeface="Consolas"/>
                <a:ea typeface="Consolas"/>
                <a:cs typeface="Consolas"/>
                <a:sym typeface="Consolas"/>
              </a:rPr>
              <a:t>d </a:t>
            </a:r>
            <a:r>
              <a:rPr lang="en-US" sz="2400" b="1" dirty="0">
                <a:latin typeface="Consolas"/>
                <a:ea typeface="Consolas"/>
                <a:cs typeface="Consolas"/>
                <a:sym typeface="Consolas"/>
              </a:rPr>
              <a:t>int NOT NULL</a:t>
            </a:r>
            <a:r>
              <a:rPr lang="en-US" sz="2400" b="1" dirty="0" smtClean="0">
                <a:latin typeface="Consolas"/>
                <a:ea typeface="Consolas"/>
                <a:cs typeface="Consolas"/>
                <a:sym typeface="Consolas"/>
              </a:rPr>
              <a:t>,</a:t>
            </a:r>
            <a:endParaRPr lang="en-US" sz="2400" b="1" dirty="0">
              <a:latin typeface="Consolas"/>
              <a:ea typeface="Consolas"/>
              <a:cs typeface="Consolas"/>
              <a:sym typeface="Consolas"/>
            </a:endParaRPr>
          </a:p>
          <a:p>
            <a:pPr marL="0" marR="0" lvl="0" indent="0" algn="l" rtl="0">
              <a:lnSpc>
                <a:spcPct val="105000"/>
              </a:lnSpc>
              <a:spcBef>
                <a:spcPts val="0"/>
              </a:spcBef>
              <a:buSzPct val="25000"/>
              <a:buNone/>
            </a:pPr>
            <a:r>
              <a:rPr lang="en-US" sz="2400" b="1" dirty="0">
                <a:latin typeface="Consolas"/>
                <a:ea typeface="Consolas"/>
                <a:cs typeface="Consolas"/>
                <a:sym typeface="Consolas"/>
              </a:rPr>
              <a:t>  e</a:t>
            </a:r>
            <a:r>
              <a:rPr lang="en-US" sz="2400" b="1" dirty="0" smtClean="0">
                <a:latin typeface="Consolas"/>
                <a:ea typeface="Consolas"/>
                <a:cs typeface="Consolas"/>
                <a:sym typeface="Consolas"/>
              </a:rPr>
              <a:t>mail </a:t>
            </a:r>
            <a:r>
              <a:rPr lang="en-US" sz="2400" b="1" dirty="0">
                <a:latin typeface="Consolas"/>
                <a:ea typeface="Consolas"/>
                <a:cs typeface="Consolas"/>
                <a:sym typeface="Consolas"/>
              </a:rPr>
              <a:t>varchar(50) NOT NULL,</a:t>
            </a:r>
          </a:p>
          <a:p>
            <a:pPr marL="0" marR="0" lvl="0" indent="0" algn="l" rtl="0">
              <a:lnSpc>
                <a:spcPct val="105000"/>
              </a:lnSpc>
              <a:spcBef>
                <a:spcPts val="0"/>
              </a:spcBef>
              <a:buSzPct val="25000"/>
              <a:buNone/>
            </a:pPr>
            <a:r>
              <a:rPr lang="en-US" sz="2400" b="1" dirty="0">
                <a:latin typeface="Consolas"/>
                <a:ea typeface="Consolas"/>
                <a:cs typeface="Consolas"/>
                <a:sym typeface="Consolas"/>
              </a:rPr>
              <a:t>  </a:t>
            </a:r>
            <a:r>
              <a:rPr lang="en-US" sz="2400" b="1" dirty="0" smtClean="0">
                <a:latin typeface="Consolas"/>
                <a:ea typeface="Consolas"/>
                <a:cs typeface="Consolas"/>
                <a:sym typeface="Consolas"/>
              </a:rPr>
              <a:t>first_name  varchar(50</a:t>
            </a:r>
            <a:r>
              <a:rPr lang="en-US" sz="2400" b="1" dirty="0">
                <a:latin typeface="Consolas"/>
                <a:ea typeface="Consolas"/>
                <a:cs typeface="Consolas"/>
                <a:sym typeface="Consolas"/>
              </a:rPr>
              <a:t>),</a:t>
            </a:r>
          </a:p>
          <a:p>
            <a:pPr marL="0" marR="0" lvl="0" indent="0" algn="l" rtl="0">
              <a:lnSpc>
                <a:spcPct val="105000"/>
              </a:lnSpc>
              <a:spcBef>
                <a:spcPts val="0"/>
              </a:spcBef>
              <a:buSzPct val="25000"/>
              <a:buNone/>
            </a:pPr>
            <a:r>
              <a:rPr lang="en-US" sz="2400" b="1" dirty="0">
                <a:latin typeface="Consolas"/>
                <a:ea typeface="Consolas"/>
                <a:cs typeface="Consolas"/>
                <a:sym typeface="Consolas"/>
              </a:rPr>
              <a:t>  </a:t>
            </a:r>
            <a:r>
              <a:rPr lang="en-US" sz="2400" b="1" dirty="0" smtClean="0">
                <a:latin typeface="Consolas"/>
                <a:ea typeface="Consolas"/>
                <a:cs typeface="Consolas"/>
                <a:sym typeface="Consolas"/>
              </a:rPr>
              <a:t>last_name   varchar(50)</a:t>
            </a:r>
          </a:p>
          <a:p>
            <a:pPr marL="0" marR="0" lvl="0" indent="0" algn="l" rtl="0">
              <a:lnSpc>
                <a:spcPct val="105000"/>
              </a:lnSpc>
              <a:spcBef>
                <a:spcPts val="0"/>
              </a:spcBef>
              <a:buSzPct val="25000"/>
              <a:buNone/>
            </a:pPr>
            <a:r>
              <a:rPr lang="en-US" sz="2400" b="1" dirty="0">
                <a:latin typeface="Consolas"/>
                <a:ea typeface="Consolas"/>
                <a:cs typeface="Consolas"/>
                <a:sym typeface="Consolas"/>
              </a:rPr>
              <a:t>)</a:t>
            </a:r>
            <a:endParaRPr lang="en-US" sz="2400" b="1" dirty="0" smtClean="0">
              <a:latin typeface="Consolas"/>
              <a:ea typeface="Consolas"/>
              <a:cs typeface="Consolas"/>
              <a:sym typeface="Consolas"/>
            </a:endParaRPr>
          </a:p>
        </p:txBody>
      </p:sp>
      <p:sp>
        <p:nvSpPr>
          <p:cNvPr id="462" name="Shape 462"/>
          <p:cNvSpPr/>
          <p:nvPr/>
        </p:nvSpPr>
        <p:spPr>
          <a:xfrm>
            <a:off x="6399212" y="2592919"/>
            <a:ext cx="2608914" cy="475454"/>
          </a:xfrm>
          <a:prstGeom prst="wedgeRoundRectCallout">
            <a:avLst>
              <a:gd name="adj1" fmla="val -33890"/>
              <a:gd name="adj2" fmla="val 2173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sym typeface="Calibri"/>
              </a:rPr>
              <a:t>Custom properties</a:t>
            </a:r>
          </a:p>
        </p:txBody>
      </p:sp>
      <p:sp>
        <p:nvSpPr>
          <p:cNvPr id="460" name="Shape 460"/>
          <p:cNvSpPr/>
          <p:nvPr/>
        </p:nvSpPr>
        <p:spPr>
          <a:xfrm>
            <a:off x="2939584" y="4800972"/>
            <a:ext cx="2057400" cy="457200"/>
          </a:xfrm>
          <a:prstGeom prst="wedgeRoundRectCallout">
            <a:avLst>
              <a:gd name="adj1" fmla="val -1326"/>
              <a:gd name="adj2" fmla="val -29546"/>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Column name</a:t>
            </a:r>
          </a:p>
        </p:txBody>
      </p:sp>
      <p:sp>
        <p:nvSpPr>
          <p:cNvPr id="461" name="Shape 461"/>
          <p:cNvSpPr/>
          <p:nvPr/>
        </p:nvSpPr>
        <p:spPr>
          <a:xfrm>
            <a:off x="5314625" y="4800656"/>
            <a:ext cx="1600200" cy="452565"/>
          </a:xfrm>
          <a:prstGeom prst="wedgeRoundRectCallout">
            <a:avLst>
              <a:gd name="adj1" fmla="val -13787"/>
              <a:gd name="adj2" fmla="val -16073"/>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Data type</a:t>
            </a:r>
          </a:p>
        </p:txBody>
      </p:sp>
    </p:spTree>
    <p:extLst>
      <p:ext uri="{BB962C8B-B14F-4D97-AF65-F5344CB8AC3E}">
        <p14:creationId xmlns:p14="http://schemas.microsoft.com/office/powerpoint/2010/main" val="26167091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animBg="1"/>
      <p:bldP spid="41" grpId="0" animBg="1"/>
      <p:bldP spid="40" grpId="0" animBg="1"/>
      <p:bldP spid="39" grpId="0" animBg="1"/>
      <p:bldP spid="19" grpId="0" animBg="1"/>
      <p:bldP spid="459" grpId="0" animBg="1"/>
      <p:bldP spid="20" grpId="0" animBg="1"/>
      <p:bldP spid="43" grpId="0" animBg="1"/>
      <p:bldP spid="44" grpId="0" animBg="1"/>
      <p:bldP spid="45" grpId="0" animBg="1"/>
      <p:bldP spid="46" grpId="0" animBg="1"/>
      <p:bldP spid="462" grpId="0" animBg="1"/>
      <p:bldP spid="460" grpId="0" animBg="1"/>
      <p:bldP spid="46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a:t>
            </a:r>
            <a:endParaRPr lang="en-US" dirty="0"/>
          </a:p>
        </p:txBody>
      </p:sp>
      <p:sp>
        <p:nvSpPr>
          <p:cNvPr id="5"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4</a:t>
            </a:r>
            <a:endParaRPr lang="en-US" sz="1000" dirty="0">
              <a:ea typeface="Calibri"/>
              <a:cs typeface="Calibri"/>
              <a:sym typeface="Calibri"/>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922" y="1447800"/>
            <a:ext cx="2380981" cy="25846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285713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3" name="Rectangle 3"/>
          <p:cNvSpPr>
            <a:spLocks noGrp="1" noChangeArrowheads="1"/>
          </p:cNvSpPr>
          <p:nvPr>
            <p:ph type="body" sz="quarter" idx="10"/>
          </p:nvPr>
        </p:nvSpPr>
        <p:spPr/>
        <p:txBody>
          <a:bodyPr/>
          <a:lstStyle/>
          <a:p>
            <a:pPr>
              <a:lnSpc>
                <a:spcPct val="100000"/>
              </a:lnSpc>
            </a:pPr>
            <a:r>
              <a:rPr lang="en-US" dirty="0"/>
              <a:t>Selecting all columns from the " departments" table</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sz="2400" dirty="0"/>
          </a:p>
          <a:p>
            <a:pPr>
              <a:lnSpc>
                <a:spcPct val="100000"/>
              </a:lnSpc>
              <a:spcBef>
                <a:spcPts val="1800"/>
              </a:spcBef>
            </a:pPr>
            <a:r>
              <a:rPr lang="en-US" dirty="0"/>
              <a:t>Selecting specific columns</a:t>
            </a:r>
          </a:p>
        </p:txBody>
      </p:sp>
      <p:sp>
        <p:nvSpPr>
          <p:cNvPr id="496642" name="Rectangle 2"/>
          <p:cNvSpPr>
            <a:spLocks noGrp="1" noChangeArrowheads="1"/>
          </p:cNvSpPr>
          <p:nvPr>
            <p:ph type="title"/>
          </p:nvPr>
        </p:nvSpPr>
        <p:spPr/>
        <p:txBody>
          <a:bodyPr/>
          <a:lstStyle/>
          <a:p>
            <a:r>
              <a:rPr lang="en-US" sz="4000" dirty="0">
                <a:solidFill>
                  <a:schemeClr val="bg2"/>
                </a:solidFill>
                <a:ea typeface="Calibri"/>
                <a:cs typeface="Calibri"/>
                <a:sym typeface="Calibri"/>
              </a:rPr>
              <a:t>Retrieve Records in SQL</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40</a:t>
            </a:fld>
            <a:endParaRPr lang="en-US" dirty="0"/>
          </a:p>
        </p:txBody>
      </p:sp>
      <p:sp>
        <p:nvSpPr>
          <p:cNvPr id="496644" name="Rectangle 4"/>
          <p:cNvSpPr>
            <a:spLocks noChangeArrowheads="1"/>
          </p:cNvSpPr>
          <p:nvPr/>
        </p:nvSpPr>
        <p:spPr bwMode="auto">
          <a:xfrm>
            <a:off x="2360612" y="1800664"/>
            <a:ext cx="7405688" cy="4924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SELECT</a:t>
            </a:r>
            <a:r>
              <a:rPr lang="en-US" sz="2600" b="1" noProof="1">
                <a:latin typeface="Consolas" pitchFamily="49" charset="0"/>
                <a:cs typeface="Consolas" pitchFamily="49" charset="0"/>
              </a:rPr>
              <a:t> *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departments</a:t>
            </a:r>
            <a:endParaRPr lang="en-US" sz="2600" b="1" noProof="1">
              <a:latin typeface="Consolas" pitchFamily="49" charset="0"/>
              <a:cs typeface="Consolas" pitchFamily="49" charset="0"/>
            </a:endParaRPr>
          </a:p>
        </p:txBody>
      </p:sp>
      <p:sp>
        <p:nvSpPr>
          <p:cNvPr id="496645" name="Rectangle 5"/>
          <p:cNvSpPr>
            <a:spLocks noChangeArrowheads="1"/>
          </p:cNvSpPr>
          <p:nvPr/>
        </p:nvSpPr>
        <p:spPr bwMode="auto">
          <a:xfrm>
            <a:off x="1217612" y="5176130"/>
            <a:ext cx="4953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rPr>
              <a:t>SELECT</a:t>
            </a:r>
            <a:r>
              <a:rPr lang="en-US" sz="2600" b="1" noProof="1">
                <a:solidFill>
                  <a:schemeClr val="accent1"/>
                </a:solidFill>
                <a:latin typeface="Consolas" pitchFamily="49" charset="0"/>
              </a:rPr>
              <a:t> </a:t>
            </a:r>
            <a:r>
              <a:rPr lang="en-US" sz="2600" b="1" noProof="1" smtClean="0">
                <a:solidFill>
                  <a:schemeClr val="tx2"/>
                </a:solidFill>
                <a:latin typeface="Consolas" pitchFamily="49" charset="0"/>
              </a:rPr>
              <a:t>department_id</a:t>
            </a:r>
            <a:r>
              <a:rPr lang="en-US" sz="2600" b="1" noProof="1">
                <a:solidFill>
                  <a:schemeClr val="tx2"/>
                </a:solidFill>
                <a:latin typeface="Consolas" pitchFamily="49" charset="0"/>
              </a:rPr>
              <a:t>, </a:t>
            </a:r>
            <a:r>
              <a:rPr lang="en-US" sz="2600" b="1" noProof="1" smtClean="0">
                <a:solidFill>
                  <a:schemeClr val="tx2"/>
                </a:solidFill>
                <a:latin typeface="Consolas" pitchFamily="49" charset="0"/>
              </a:rPr>
              <a:t>name</a:t>
            </a:r>
            <a:endParaRPr lang="en-US" sz="2600" b="1" noProof="1">
              <a:solidFill>
                <a:schemeClr val="tx2"/>
              </a:solidFill>
              <a:latin typeface="Consolas" pitchFamily="49" charset="0"/>
            </a:endParaRPr>
          </a:p>
          <a:p>
            <a:pPr eaLnBrk="0" hangingPunct="0">
              <a:buClr>
                <a:schemeClr val="accent5">
                  <a:lumMod val="40000"/>
                  <a:lumOff val="60000"/>
                </a:schemeClr>
              </a:buClr>
              <a:buSzPct val="70000"/>
            </a:pPr>
            <a:r>
              <a:rPr lang="en-US" sz="2600" b="1" noProof="1">
                <a:solidFill>
                  <a:schemeClr val="tx2"/>
                </a:solidFill>
                <a:latin typeface="Consolas" pitchFamily="49" charset="0"/>
              </a:rPr>
              <a:t>  </a:t>
            </a:r>
            <a:r>
              <a:rPr lang="en-US" sz="2600" b="1" noProof="1">
                <a:solidFill>
                  <a:schemeClr val="bg1"/>
                </a:solidFill>
                <a:latin typeface="Consolas" pitchFamily="49" charset="0"/>
              </a:rPr>
              <a:t>FROM</a:t>
            </a:r>
            <a:r>
              <a:rPr lang="en-US" sz="2600" b="1" noProof="1">
                <a:solidFill>
                  <a:schemeClr val="tx2"/>
                </a:solidFill>
                <a:latin typeface="Consolas" pitchFamily="49" charset="0"/>
              </a:rPr>
              <a:t> </a:t>
            </a:r>
            <a:r>
              <a:rPr lang="en-US" sz="2600" b="1" noProof="1" smtClean="0">
                <a:solidFill>
                  <a:schemeClr val="tx2"/>
                </a:solidFill>
                <a:latin typeface="Consolas" pitchFamily="49" charset="0"/>
              </a:rPr>
              <a:t>departments</a:t>
            </a:r>
            <a:endParaRPr lang="en-US" sz="2600" b="1" noProof="1">
              <a:solidFill>
                <a:schemeClr val="tx2"/>
              </a:solidFill>
              <a:latin typeface="Consolas" pitchFamily="49" charset="0"/>
            </a:endParaRPr>
          </a:p>
        </p:txBody>
      </p:sp>
      <p:graphicFrame>
        <p:nvGraphicFramePr>
          <p:cNvPr id="496646" name="Group 6"/>
          <p:cNvGraphicFramePr>
            <a:graphicFrameLocks noGrp="1"/>
          </p:cNvGraphicFramePr>
          <p:nvPr>
            <p:extLst>
              <p:ext uri="{D42A27DB-BD31-4B8C-83A1-F6EECF244321}">
                <p14:modId xmlns:p14="http://schemas.microsoft.com/office/powerpoint/2010/main" val="534475453"/>
              </p:ext>
            </p:extLst>
          </p:nvPr>
        </p:nvGraphicFramePr>
        <p:xfrm>
          <a:off x="2360612" y="2514600"/>
          <a:ext cx="7405688" cy="1905000"/>
        </p:xfrm>
        <a:graphic>
          <a:graphicData uri="http://schemas.openxmlformats.org/drawingml/2006/table">
            <a:tbl>
              <a:tblPr/>
              <a:tblGrid>
                <a:gridCol w="1862138">
                  <a:extLst>
                    <a:ext uri="{9D8B030D-6E8A-4147-A177-3AD203B41FA5}">
                      <a16:colId xmlns:a16="http://schemas.microsoft.com/office/drawing/2014/main" val="20000"/>
                    </a:ext>
                  </a:extLst>
                </a:gridCol>
                <a:gridCol w="3959225">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tblGrid>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mn-lt"/>
                        </a:rPr>
                        <a:t>department_id</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n</a:t>
                      </a:r>
                      <a:r>
                        <a:rPr kumimoji="1" lang="en-US" sz="2000" b="1" i="0" u="none" strike="noStrike" cap="none" normalizeH="0" baseline="0" noProof="1" smtClean="0">
                          <a:ln>
                            <a:noFill/>
                          </a:ln>
                          <a:solidFill>
                            <a:schemeClr val="tx1"/>
                          </a:solidFill>
                          <a:effectLst/>
                          <a:latin typeface="+mn-lt"/>
                        </a:rPr>
                        <a:t>ame</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mn-lt"/>
                        </a:rPr>
                        <a:t>manager_id</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4</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273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96672" name="Group 32"/>
          <p:cNvGraphicFramePr>
            <a:graphicFrameLocks noGrp="1"/>
          </p:cNvGraphicFramePr>
          <p:nvPr>
            <p:extLst>
              <p:ext uri="{D42A27DB-BD31-4B8C-83A1-F6EECF244321}">
                <p14:modId xmlns:p14="http://schemas.microsoft.com/office/powerpoint/2010/main" val="3760528353"/>
              </p:ext>
            </p:extLst>
          </p:nvPr>
        </p:nvGraphicFramePr>
        <p:xfrm>
          <a:off x="7022660" y="4682196"/>
          <a:ext cx="4100952" cy="1905000"/>
        </p:xfrm>
        <a:graphic>
          <a:graphicData uri="http://schemas.openxmlformats.org/drawingml/2006/table">
            <a:tbl>
              <a:tblPr/>
              <a:tblGrid>
                <a:gridCol w="1963672">
                  <a:extLst>
                    <a:ext uri="{9D8B030D-6E8A-4147-A177-3AD203B41FA5}">
                      <a16:colId xmlns:a16="http://schemas.microsoft.com/office/drawing/2014/main" val="20000"/>
                    </a:ext>
                  </a:extLst>
                </a:gridCol>
                <a:gridCol w="2137280">
                  <a:extLst>
                    <a:ext uri="{9D8B030D-6E8A-4147-A177-3AD203B41FA5}">
                      <a16:colId xmlns:a16="http://schemas.microsoft.com/office/drawing/2014/main" val="20001"/>
                    </a:ext>
                  </a:extLst>
                </a:gridCol>
              </a:tblGrid>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mn-lt"/>
                        </a:rPr>
                        <a:t>department_id</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chemeClr val="tx1"/>
                          </a:solidFill>
                          <a:effectLst/>
                          <a:latin typeface="+mn-lt"/>
                        </a:rPr>
                        <a:t>name</a:t>
                      </a:r>
                      <a:endParaRPr kumimoji="1" lang="en-US"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a:t>
                      </a:r>
                      <a:endParaRPr kumimoji="1" lang="bg-BG"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AutoShape 22"/>
          <p:cNvSpPr>
            <a:spLocks noChangeArrowheads="1"/>
          </p:cNvSpPr>
          <p:nvPr/>
        </p:nvSpPr>
        <p:spPr bwMode="auto">
          <a:xfrm>
            <a:off x="912812" y="2653265"/>
            <a:ext cx="3733800" cy="749311"/>
          </a:xfrm>
          <a:prstGeom prst="wedgeRoundRectCallout">
            <a:avLst>
              <a:gd name="adj1" fmla="val 26804"/>
              <a:gd name="adj2" fmla="val -10351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List of columns</a:t>
            </a:r>
          </a:p>
          <a:p>
            <a:pPr algn="ctr"/>
            <a:r>
              <a:rPr lang="en-US" sz="2400" b="1" noProof="1">
                <a:solidFill>
                  <a:schemeClr val="bg2"/>
                </a:solidFill>
              </a:rPr>
              <a:t>(* for everything)</a:t>
            </a:r>
            <a:endParaRPr lang="bg-BG" sz="2400" b="1" noProof="1">
              <a:solidFill>
                <a:schemeClr val="bg2"/>
              </a:solidFill>
            </a:endParaRPr>
          </a:p>
        </p:txBody>
      </p:sp>
      <p:sp>
        <p:nvSpPr>
          <p:cNvPr id="10" name="AutoShape 22"/>
          <p:cNvSpPr>
            <a:spLocks noChangeArrowheads="1"/>
          </p:cNvSpPr>
          <p:nvPr/>
        </p:nvSpPr>
        <p:spPr bwMode="auto">
          <a:xfrm>
            <a:off x="5967158" y="2755889"/>
            <a:ext cx="3022854" cy="646687"/>
          </a:xfrm>
          <a:prstGeom prst="wedgeRoundRectCallout">
            <a:avLst>
              <a:gd name="adj1" fmla="val -45213"/>
              <a:gd name="adj2" fmla="val -130981"/>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Table name</a:t>
            </a:r>
            <a:endParaRPr lang="bg-BG" sz="2400" b="1" noProof="1">
              <a:solidFill>
                <a:schemeClr val="bg2"/>
              </a:solidFill>
            </a:endParaRPr>
          </a:p>
        </p:txBody>
      </p:sp>
      <p:sp>
        <p:nvSpPr>
          <p:cNvPr id="3" name="Arrow: Right 2"/>
          <p:cNvSpPr/>
          <p:nvPr/>
        </p:nvSpPr>
        <p:spPr>
          <a:xfrm>
            <a:off x="6380476" y="5319890"/>
            <a:ext cx="381000" cy="605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7102534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6644"/>
                                        </p:tgtEl>
                                        <p:attrNameLst>
                                          <p:attrName>style.visibility</p:attrName>
                                        </p:attrNameLst>
                                      </p:cBhvr>
                                      <p:to>
                                        <p:strVal val="visible"/>
                                      </p:to>
                                    </p:set>
                                    <p:animEffect transition="in" filter="fade">
                                      <p:cBhvr>
                                        <p:cTn id="7" dur="500"/>
                                        <p:tgtEl>
                                          <p:spTgt spid="4966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6646"/>
                                        </p:tgtEl>
                                        <p:attrNameLst>
                                          <p:attrName>style.visibility</p:attrName>
                                        </p:attrNameLst>
                                      </p:cBhvr>
                                      <p:to>
                                        <p:strVal val="visible"/>
                                      </p:to>
                                    </p:set>
                                    <p:animEffect transition="in" filter="fade">
                                      <p:cBhvr>
                                        <p:cTn id="22" dur="500"/>
                                        <p:tgtEl>
                                          <p:spTgt spid="496646"/>
                                        </p:tgtEl>
                                      </p:cBhvr>
                                    </p:animEffec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6643">
                                            <p:txEl>
                                              <p:pRg st="5" end="5"/>
                                            </p:txEl>
                                          </p:spTgt>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grpId="0" nodeType="afterEffect">
                                  <p:stCondLst>
                                    <p:cond delay="0"/>
                                  </p:stCondLst>
                                  <p:childTnLst>
                                    <p:set>
                                      <p:cBhvr>
                                        <p:cTn id="35" dur="1" fill="hold">
                                          <p:stCondLst>
                                            <p:cond delay="0"/>
                                          </p:stCondLst>
                                        </p:cTn>
                                        <p:tgtEl>
                                          <p:spTgt spid="496645"/>
                                        </p:tgtEl>
                                        <p:attrNameLst>
                                          <p:attrName>style.visibility</p:attrName>
                                        </p:attrNameLst>
                                      </p:cBhvr>
                                      <p:to>
                                        <p:strVal val="visible"/>
                                      </p:to>
                                    </p:set>
                                    <p:animEffect transition="in" filter="fade">
                                      <p:cBhvr>
                                        <p:cTn id="36" dur="500"/>
                                        <p:tgtEl>
                                          <p:spTgt spid="49664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96672"/>
                                        </p:tgtEl>
                                        <p:attrNameLst>
                                          <p:attrName>style.visibility</p:attrName>
                                        </p:attrNameLst>
                                      </p:cBhvr>
                                      <p:to>
                                        <p:strVal val="visible"/>
                                      </p:to>
                                    </p:set>
                                    <p:animEffect transition="in" filter="fade">
                                      <p:cBhvr>
                                        <p:cTn id="44" dur="500"/>
                                        <p:tgtEl>
                                          <p:spTgt spid="496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4" grpId="0" animBg="1"/>
      <p:bldP spid="496645" grpId="0" animBg="1"/>
      <p:bldP spid="9" grpId="0" animBg="1"/>
      <p:bldP spid="9" grpId="1" animBg="1"/>
      <p:bldP spid="10" grpId="0" animBg="1"/>
      <p:bldP spid="10" grpId="1"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type="body" sz="quarter" idx="10"/>
          </p:nvPr>
        </p:nvSpPr>
        <p:spPr/>
        <p:txBody>
          <a:bodyPr>
            <a:normAutofit/>
          </a:bodyPr>
          <a:lstStyle/>
          <a:p>
            <a:pPr>
              <a:lnSpc>
                <a:spcPct val="100000"/>
              </a:lnSpc>
            </a:pPr>
            <a:r>
              <a:rPr lang="en-US" sz="3200" dirty="0">
                <a:solidFill>
                  <a:schemeClr val="tx2">
                    <a:lumMod val="75000"/>
                  </a:schemeClr>
                </a:solidFill>
              </a:rPr>
              <a:t>Aliases</a:t>
            </a:r>
            <a:r>
              <a:rPr lang="en-US" sz="3200" dirty="0"/>
              <a:t> rename a table or a column heading</a:t>
            </a:r>
          </a:p>
          <a:p>
            <a:pPr>
              <a:lnSpc>
                <a:spcPct val="100000"/>
              </a:lnSpc>
              <a:spcBef>
                <a:spcPts val="22200"/>
              </a:spcBef>
            </a:pPr>
            <a:r>
              <a:rPr lang="en-US" sz="3200" dirty="0"/>
              <a:t>You can shorten fields or clarify abbreviations</a:t>
            </a:r>
          </a:p>
        </p:txBody>
      </p:sp>
      <p:sp>
        <p:nvSpPr>
          <p:cNvPr id="502786" name="Rectangle 2"/>
          <p:cNvSpPr>
            <a:spLocks noGrp="1" noChangeArrowheads="1"/>
          </p:cNvSpPr>
          <p:nvPr>
            <p:ph type="title"/>
          </p:nvPr>
        </p:nvSpPr>
        <p:spPr/>
        <p:txBody>
          <a:bodyPr/>
          <a:lstStyle/>
          <a:p>
            <a:r>
              <a:rPr lang="en-US" dirty="0"/>
              <a:t>Column Aliases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41</a:t>
            </a:fld>
            <a:endParaRPr lang="en-US" dirty="0"/>
          </a:p>
        </p:txBody>
      </p:sp>
      <p:sp>
        <p:nvSpPr>
          <p:cNvPr id="502788" name="Rectangle 4"/>
          <p:cNvSpPr>
            <a:spLocks noChangeArrowheads="1"/>
          </p:cNvSpPr>
          <p:nvPr/>
        </p:nvSpPr>
        <p:spPr bwMode="auto">
          <a:xfrm>
            <a:off x="1979612" y="1797723"/>
            <a:ext cx="8305800" cy="83099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employee_id </a:t>
            </a:r>
            <a:r>
              <a:rPr lang="en-US" sz="2400" b="1" noProof="1">
                <a:solidFill>
                  <a:schemeClr val="bg1"/>
                </a:solidFill>
                <a:latin typeface="Consolas" pitchFamily="49" charset="0"/>
                <a:cs typeface="Consolas" pitchFamily="49" charset="0"/>
              </a:rPr>
              <a:t>AS</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id, first_name, last_name</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  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p:txBody>
      </p:sp>
      <p:graphicFrame>
        <p:nvGraphicFramePr>
          <p:cNvPr id="502789" name="Group 5"/>
          <p:cNvGraphicFramePr>
            <a:graphicFrameLocks noGrp="1"/>
          </p:cNvGraphicFramePr>
          <p:nvPr>
            <p:extLst>
              <p:ext uri="{D42A27DB-BD31-4B8C-83A1-F6EECF244321}">
                <p14:modId xmlns:p14="http://schemas.microsoft.com/office/powerpoint/2010/main" val="273975958"/>
              </p:ext>
            </p:extLst>
          </p:nvPr>
        </p:nvGraphicFramePr>
        <p:xfrm>
          <a:off x="3195638" y="2819400"/>
          <a:ext cx="5794372" cy="1707477"/>
        </p:xfrm>
        <a:graphic>
          <a:graphicData uri="http://schemas.openxmlformats.org/drawingml/2006/table">
            <a:tbl>
              <a:tblPr/>
              <a:tblGrid>
                <a:gridCol w="1906242">
                  <a:extLst>
                    <a:ext uri="{9D8B030D-6E8A-4147-A177-3AD203B41FA5}">
                      <a16:colId xmlns:a16="http://schemas.microsoft.com/office/drawing/2014/main" val="1163929117"/>
                    </a:ext>
                  </a:extLst>
                </a:gridCol>
                <a:gridCol w="1906242">
                  <a:extLst>
                    <a:ext uri="{9D8B030D-6E8A-4147-A177-3AD203B41FA5}">
                      <a16:colId xmlns:a16="http://schemas.microsoft.com/office/drawing/2014/main" val="20000"/>
                    </a:ext>
                  </a:extLst>
                </a:gridCol>
                <a:gridCol w="1981888">
                  <a:extLst>
                    <a:ext uri="{9D8B030D-6E8A-4147-A177-3AD203B41FA5}">
                      <a16:colId xmlns:a16="http://schemas.microsoft.com/office/drawing/2014/main" val="20001"/>
                    </a:ext>
                  </a:extLst>
                </a:gridCol>
              </a:tblGrid>
              <a:tr h="4776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smtClean="0">
                          <a:ln>
                            <a:noFill/>
                          </a:ln>
                          <a:solidFill>
                            <a:schemeClr val="tx1"/>
                          </a:solidFill>
                          <a:effectLst/>
                          <a:latin typeface="+mn-lt"/>
                        </a:rPr>
                        <a:t>id</a:t>
                      </a:r>
                      <a:endParaRPr kumimoji="1" lang="en-US" sz="2400" b="1" i="0" u="none" strike="noStrike" cap="none" normalizeH="0" baseline="0" noProof="1">
                        <a:ln>
                          <a:noFill/>
                        </a:ln>
                        <a:solidFill>
                          <a:schemeClr val="tx1"/>
                        </a:solidFill>
                        <a:effectLst/>
                        <a:latin typeface="+mn-lt"/>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smtClean="0">
                          <a:ln>
                            <a:noFill/>
                          </a:ln>
                          <a:solidFill>
                            <a:schemeClr val="tx1"/>
                          </a:solidFill>
                          <a:effectLst/>
                          <a:latin typeface="+mn-lt"/>
                        </a:rPr>
                        <a:t>first_name</a:t>
                      </a:r>
                      <a:endParaRPr kumimoji="1" lang="en-US" sz="2400" b="1" i="0" u="none" strike="noStrike" cap="none" normalizeH="0" baseline="0" noProof="1">
                        <a:ln>
                          <a:noFill/>
                        </a:ln>
                        <a:solidFill>
                          <a:schemeClr val="tx1"/>
                        </a:solidFill>
                        <a:effectLst/>
                        <a:latin typeface="+mn-lt"/>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smtClean="0">
                          <a:ln>
                            <a:noFill/>
                          </a:ln>
                          <a:solidFill>
                            <a:schemeClr val="tx1"/>
                          </a:solidFill>
                          <a:effectLst/>
                          <a:latin typeface="+mn-lt"/>
                        </a:rPr>
                        <a:t>last_name</a:t>
                      </a:r>
                      <a:endParaRPr kumimoji="1" lang="en-US" sz="2400" b="1" i="0" u="none" strike="noStrike" cap="none" normalizeH="0" baseline="0" noProof="1">
                        <a:ln>
                          <a:noFill/>
                        </a:ln>
                        <a:solidFill>
                          <a:schemeClr val="tx1"/>
                        </a:solidFill>
                        <a:effectLst/>
                        <a:latin typeface="+mn-lt"/>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Guy</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Gilbert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2</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Kevin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Brown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Rectangle 9"/>
          <p:cNvSpPr>
            <a:spLocks noChangeArrowheads="1"/>
          </p:cNvSpPr>
          <p:nvPr/>
        </p:nvSpPr>
        <p:spPr bwMode="auto">
          <a:xfrm>
            <a:off x="1979612" y="5181600"/>
            <a:ext cx="8305800" cy="13261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2400" b="1" dirty="0">
                <a:solidFill>
                  <a:schemeClr val="bg1"/>
                </a:solidFill>
                <a:latin typeface="Consolas" panose="020B0609020204030204" pitchFamily="49" charset="0"/>
              </a:rPr>
              <a:t>SELECT </a:t>
            </a:r>
            <a:r>
              <a:rPr lang="en-US" sz="2400" b="1" noProof="1" smtClean="0">
                <a:solidFill>
                  <a:schemeClr val="bg1"/>
                </a:solidFill>
                <a:latin typeface="Consolas" panose="020B0609020204030204" pitchFamily="49" charset="0"/>
              </a:rPr>
              <a:t>c.duration</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noProof="1">
                <a:latin typeface="Consolas" panose="020B0609020204030204" pitchFamily="49" charset="0"/>
              </a:rPr>
              <a:t>c.ACG </a:t>
            </a:r>
            <a:r>
              <a:rPr lang="en-US" sz="2400" b="1" dirty="0">
                <a:solidFill>
                  <a:schemeClr val="bg1"/>
                </a:solidFill>
                <a:latin typeface="Consolas" panose="020B0609020204030204" pitchFamily="49" charset="0"/>
              </a:rPr>
              <a:t>AS</a:t>
            </a:r>
            <a:r>
              <a:rPr lang="en-US" sz="2400" b="1" dirty="0">
                <a:latin typeface="Consolas" panose="020B0609020204030204" pitchFamily="49" charset="0"/>
              </a:rPr>
              <a:t> 'Access Control Gateway'</a:t>
            </a:r>
          </a:p>
          <a:p>
            <a:r>
              <a:rPr lang="en-US" sz="2400" b="1" dirty="0">
                <a:latin typeface="Consolas" panose="020B0609020204030204" pitchFamily="49" charset="0"/>
              </a:rPr>
              <a:t>  </a:t>
            </a:r>
            <a:r>
              <a:rPr lang="en-GB" sz="2400" b="1" dirty="0">
                <a:latin typeface="Consolas" panose="020B0609020204030204" pitchFamily="49" charset="0"/>
              </a:rPr>
              <a:t>FROM Calls </a:t>
            </a:r>
            <a:r>
              <a:rPr lang="en-GB" sz="2400" b="1" dirty="0">
                <a:solidFill>
                  <a:schemeClr val="bg1"/>
                </a:solidFill>
                <a:latin typeface="Consolas" panose="020B0609020204030204" pitchFamily="49" charset="0"/>
              </a:rPr>
              <a:t>AS</a:t>
            </a:r>
            <a:r>
              <a:rPr lang="en-GB" sz="2400" b="1" dirty="0">
                <a:latin typeface="Consolas" panose="020B0609020204030204" pitchFamily="49" charset="0"/>
              </a:rPr>
              <a:t> c</a:t>
            </a:r>
          </a:p>
        </p:txBody>
      </p:sp>
      <p:sp>
        <p:nvSpPr>
          <p:cNvPr id="9" name="AutoShape 22"/>
          <p:cNvSpPr>
            <a:spLocks noChangeArrowheads="1"/>
          </p:cNvSpPr>
          <p:nvPr/>
        </p:nvSpPr>
        <p:spPr bwMode="auto">
          <a:xfrm>
            <a:off x="5506210" y="2819692"/>
            <a:ext cx="3327654" cy="646687"/>
          </a:xfrm>
          <a:prstGeom prst="wedgeRoundRectCallout">
            <a:avLst>
              <a:gd name="adj1" fmla="val -40026"/>
              <a:gd name="adj2" fmla="val -14293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Display name</a:t>
            </a:r>
            <a:endParaRPr lang="bg-BG" sz="2400" b="1" noProof="1">
              <a:solidFill>
                <a:schemeClr val="bg2"/>
              </a:solidFill>
            </a:endParaRPr>
          </a:p>
        </p:txBody>
      </p:sp>
    </p:spTree>
    <p:extLst>
      <p:ext uri="{BB962C8B-B14F-4D97-AF65-F5344CB8AC3E}">
        <p14:creationId xmlns:p14="http://schemas.microsoft.com/office/powerpoint/2010/main" val="3700595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2788"/>
                                        </p:tgtEl>
                                        <p:attrNameLst>
                                          <p:attrName>style.visibility</p:attrName>
                                        </p:attrNameLst>
                                      </p:cBhvr>
                                      <p:to>
                                        <p:strVal val="visible"/>
                                      </p:to>
                                    </p:set>
                                    <p:animEffect transition="in" filter="fade">
                                      <p:cBhvr>
                                        <p:cTn id="7" dur="500"/>
                                        <p:tgtEl>
                                          <p:spTgt spid="5027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2789"/>
                                        </p:tgtEl>
                                        <p:attrNameLst>
                                          <p:attrName>style.visibility</p:attrName>
                                        </p:attrNameLst>
                                      </p:cBhvr>
                                      <p:to>
                                        <p:strVal val="visible"/>
                                      </p:to>
                                    </p:set>
                                    <p:animEffect transition="in" filter="fade">
                                      <p:cBhvr>
                                        <p:cTn id="17" dur="500"/>
                                        <p:tgtEl>
                                          <p:spTgt spid="502789"/>
                                        </p:tgtEl>
                                      </p:cBhvr>
                                    </p:animEffec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2787">
                                            <p:txEl>
                                              <p:pRg st="1" end="1"/>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8" grpId="0" animBg="1"/>
      <p:bldP spid="8" grpId="0" animBg="1"/>
      <p:bldP spid="9" grpId="0" animBg="1"/>
      <p:bldP spid="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type="body" sz="quarter" idx="10"/>
          </p:nvPr>
        </p:nvSpPr>
        <p:spPr/>
        <p:txBody>
          <a:bodyPr>
            <a:normAutofit/>
          </a:bodyPr>
          <a:lstStyle/>
          <a:p>
            <a:pPr>
              <a:lnSpc>
                <a:spcPct val="100000"/>
              </a:lnSpc>
            </a:pPr>
            <a:r>
              <a:rPr lang="en-US" sz="3200" dirty="0"/>
              <a:t>You can concatenate column names or strings using </a:t>
            </a:r>
            <a:r>
              <a:rPr lang="en-US" sz="3200" dirty="0" smtClean="0">
                <a:solidFill>
                  <a:schemeClr val="bg1"/>
                </a:solidFill>
              </a:rPr>
              <a:t>CONCAT</a:t>
            </a:r>
            <a:endParaRPr lang="en-US" sz="3200" dirty="0">
              <a:solidFill>
                <a:schemeClr val="bg1"/>
              </a:solidFill>
            </a:endParaRPr>
          </a:p>
          <a:p>
            <a:pPr lvl="1">
              <a:lnSpc>
                <a:spcPct val="100000"/>
              </a:lnSpc>
            </a:pPr>
            <a:r>
              <a:rPr lang="en-US" sz="3000" dirty="0"/>
              <a:t>String literals are enclosed in </a:t>
            </a:r>
            <a:r>
              <a:rPr lang="en-US" sz="3000" dirty="0">
                <a:solidFill>
                  <a:schemeClr val="bg1"/>
                </a:solidFill>
              </a:rPr>
              <a:t>single </a:t>
            </a:r>
            <a:r>
              <a:rPr lang="en-US" sz="3000" dirty="0" smtClean="0">
                <a:solidFill>
                  <a:schemeClr val="bg1"/>
                </a:solidFill>
              </a:rPr>
              <a:t>or double quotes</a:t>
            </a:r>
            <a:endParaRPr lang="en-US" sz="3000" dirty="0">
              <a:solidFill>
                <a:schemeClr val="bg1"/>
              </a:solidFill>
            </a:endParaRPr>
          </a:p>
          <a:p>
            <a:pPr lvl="1">
              <a:lnSpc>
                <a:spcPct val="100000"/>
              </a:lnSpc>
            </a:pPr>
            <a:r>
              <a:rPr lang="en-US" sz="3000" dirty="0"/>
              <a:t>Table and column names containing special symbols use </a:t>
            </a:r>
            <a:r>
              <a:rPr lang="en-US" sz="3000" dirty="0" smtClean="0">
                <a:solidFill>
                  <a:schemeClr val="bg1"/>
                </a:solidFill>
              </a:rPr>
              <a:t>'' or ''</a:t>
            </a:r>
            <a:endParaRPr lang="en-US" sz="3000" dirty="0">
              <a:solidFill>
                <a:schemeClr val="bg1"/>
              </a:solidFill>
            </a:endParaRPr>
          </a:p>
        </p:txBody>
      </p:sp>
      <p:sp>
        <p:nvSpPr>
          <p:cNvPr id="504834" name="Rectangle 2"/>
          <p:cNvSpPr>
            <a:spLocks noGrp="1" noChangeArrowheads="1"/>
          </p:cNvSpPr>
          <p:nvPr>
            <p:ph type="title"/>
          </p:nvPr>
        </p:nvSpPr>
        <p:spPr/>
        <p:txBody>
          <a:bodyPr/>
          <a:lstStyle/>
          <a:p>
            <a:r>
              <a:rPr lang="en-US" dirty="0"/>
              <a:t>Concatenation Operator</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42</a:t>
            </a:fld>
            <a:endParaRPr lang="en-US" dirty="0"/>
          </a:p>
        </p:txBody>
      </p:sp>
      <p:sp>
        <p:nvSpPr>
          <p:cNvPr id="504836" name="Rectangle 4"/>
          <p:cNvSpPr>
            <a:spLocks noChangeArrowheads="1"/>
          </p:cNvSpPr>
          <p:nvPr/>
        </p:nvSpPr>
        <p:spPr bwMode="auto">
          <a:xfrm>
            <a:off x="836612" y="3048000"/>
            <a:ext cx="105918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SELECT </a:t>
            </a:r>
            <a:r>
              <a:rPr lang="en-US" sz="2600" b="1" noProof="1" smtClean="0">
                <a:solidFill>
                  <a:schemeClr val="bg1"/>
                </a:solidFill>
                <a:latin typeface="Consolas" pitchFamily="49" charset="0"/>
                <a:cs typeface="Consolas" pitchFamily="49" charset="0"/>
              </a:rPr>
              <a:t>CONCAT</a:t>
            </a:r>
            <a:r>
              <a:rPr lang="en-US" sz="2600" b="1" noProof="1" smtClean="0">
                <a:latin typeface="Consolas" pitchFamily="49" charset="0"/>
                <a:cs typeface="Consolas" pitchFamily="49" charset="0"/>
              </a:rPr>
              <a:t>(first_name, ' ', last_name) </a:t>
            </a:r>
            <a:r>
              <a:rPr lang="en-US" sz="2600" b="1" noProof="1">
                <a:latin typeface="Consolas" pitchFamily="49" charset="0"/>
                <a:cs typeface="Consolas" pitchFamily="49" charset="0"/>
              </a:rPr>
              <a:t>AS </a:t>
            </a:r>
            <a:r>
              <a:rPr lang="en-US" sz="2600" b="1" noProof="1" smtClean="0">
                <a:latin typeface="Consolas" pitchFamily="49" charset="0"/>
                <a:cs typeface="Consolas" pitchFamily="49" charset="0"/>
              </a:rPr>
              <a:t>`Full Name`,</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employee_id </a:t>
            </a:r>
            <a:r>
              <a:rPr lang="en-US" sz="2600" b="1" noProof="1">
                <a:latin typeface="Consolas" pitchFamily="49" charset="0"/>
                <a:cs typeface="Consolas" pitchFamily="49" charset="0"/>
              </a:rPr>
              <a:t>AS </a:t>
            </a:r>
            <a:r>
              <a:rPr lang="en-US" sz="2600" b="1" noProof="1" smtClean="0">
                <a:latin typeface="Consolas" pitchFamily="49" charset="0"/>
                <a:cs typeface="Consolas" pitchFamily="49" charset="0"/>
              </a:rPr>
              <a:t>`No.`</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p:txBody>
      </p:sp>
      <p:graphicFrame>
        <p:nvGraphicFramePr>
          <p:cNvPr id="504837" name="Group 5"/>
          <p:cNvGraphicFramePr>
            <a:graphicFrameLocks noGrp="1"/>
          </p:cNvGraphicFramePr>
          <p:nvPr>
            <p:extLst>
              <p:ext uri="{D42A27DB-BD31-4B8C-83A1-F6EECF244321}">
                <p14:modId xmlns:p14="http://schemas.microsoft.com/office/powerpoint/2010/main" val="4289463770"/>
              </p:ext>
            </p:extLst>
          </p:nvPr>
        </p:nvGraphicFramePr>
        <p:xfrm>
          <a:off x="3197224" y="4648200"/>
          <a:ext cx="5791200" cy="1784604"/>
        </p:xfrm>
        <a:graphic>
          <a:graphicData uri="http://schemas.openxmlformats.org/drawingml/2006/table">
            <a:tbl>
              <a:tblPr/>
              <a:tblGrid>
                <a:gridCol w="3201988">
                  <a:extLst>
                    <a:ext uri="{9D8B030D-6E8A-4147-A177-3AD203B41FA5}">
                      <a16:colId xmlns:a16="http://schemas.microsoft.com/office/drawing/2014/main" val="20000"/>
                    </a:ext>
                  </a:extLst>
                </a:gridCol>
                <a:gridCol w="2589212">
                  <a:extLst>
                    <a:ext uri="{9D8B030D-6E8A-4147-A177-3AD203B41FA5}">
                      <a16:colId xmlns:a16="http://schemas.microsoft.com/office/drawing/2014/main" val="20001"/>
                    </a:ext>
                  </a:extLst>
                </a:gridCol>
              </a:tblGrid>
              <a:tr h="46786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600" b="1" i="0" u="none" strike="noStrike" cap="none" normalizeH="0" baseline="0" noProof="1">
                          <a:ln>
                            <a:noFill/>
                          </a:ln>
                          <a:solidFill>
                            <a:schemeClr val="tx1"/>
                          </a:solidFill>
                          <a:effectLst/>
                          <a:latin typeface="+mn-lt"/>
                        </a:rPr>
                        <a:t>Full</a:t>
                      </a:r>
                      <a:r>
                        <a:rPr kumimoji="1" lang="en-US" sz="2600" b="1" i="0" u="none" strike="noStrike" cap="none" normalizeH="0" baseline="0" dirty="0">
                          <a:ln>
                            <a:noFill/>
                          </a:ln>
                          <a:solidFill>
                            <a:schemeClr val="tx1"/>
                          </a:solidFill>
                          <a:effectLst/>
                          <a:latin typeface="+mn-lt"/>
                        </a:rPr>
                        <a:t> </a:t>
                      </a:r>
                      <a:r>
                        <a:rPr kumimoji="1" lang="en-US" sz="2600" b="1" i="0" u="none" strike="noStrike" cap="none" normalizeH="0" baseline="0" noProof="1">
                          <a:ln>
                            <a:noFill/>
                          </a:ln>
                          <a:solidFill>
                            <a:schemeClr val="tx1"/>
                          </a:solidFill>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600" b="1" i="0" u="none" strike="noStrike" cap="none" normalizeH="0" baseline="0" dirty="0">
                          <a:ln>
                            <a:noFill/>
                          </a:ln>
                          <a:solidFill>
                            <a:schemeClr val="tx1"/>
                          </a:solidFill>
                          <a:effectLst/>
                          <a:latin typeface="+mn-lt"/>
                        </a:rPr>
                        <a:t>No.</a:t>
                      </a:r>
                      <a:endParaRPr kumimoji="1" lang="en-US" sz="26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a:ln>
                            <a:noFill/>
                          </a:ln>
                          <a:solidFill>
                            <a:schemeClr val="tx1"/>
                          </a:solidFill>
                          <a:effectLst/>
                          <a:latin typeface="+mn-lt"/>
                        </a:rPr>
                        <a:t>Guy Gilbert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400" b="1" i="0" u="none" strike="noStrike" cap="none" normalizeH="0" baseline="0">
                          <a:ln>
                            <a:noFill/>
                          </a:ln>
                          <a:solidFill>
                            <a:schemeClr val="tx1"/>
                          </a:solidFill>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a:ln>
                            <a:noFill/>
                          </a:ln>
                          <a:solidFill>
                            <a:schemeClr val="tx1"/>
                          </a:solidFill>
                          <a:effectLst/>
                          <a:latin typeface="+mn-lt"/>
                        </a:rPr>
                        <a:t>Kevin Brown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400" b="1" i="0" u="none" strike="noStrike" cap="none" normalizeH="0" baseline="0">
                          <a:ln>
                            <a:noFill/>
                          </a:ln>
                          <a:solidFill>
                            <a:schemeClr val="tx1"/>
                          </a:solidFill>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dirty="0">
                          <a:ln>
                            <a:noFill/>
                          </a:ln>
                          <a:solidFill>
                            <a:schemeClr val="tx1"/>
                          </a:solidFill>
                          <a:effectLst/>
                          <a:latin typeface="+mn-lt"/>
                        </a:rPr>
                        <a:t>…</a:t>
                      </a:r>
                      <a:endParaRPr kumimoji="1" lang="bg-BG" sz="24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294213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4835">
                                            <p:txEl>
                                              <p:pRg st="1" end="1"/>
                                            </p:txEl>
                                          </p:spTgt>
                                        </p:tgtEl>
                                        <p:attrNameLst>
                                          <p:attrName>style.visibility</p:attrName>
                                        </p:attrNameLst>
                                      </p:cBhvr>
                                      <p:to>
                                        <p:strVal val="visible"/>
                                      </p:to>
                                    </p:set>
                                    <p:animEffect transition="in" filter="fade">
                                      <p:cBhvr>
                                        <p:cTn id="7" dur="500"/>
                                        <p:tgtEl>
                                          <p:spTgt spid="5048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4835">
                                            <p:txEl>
                                              <p:pRg st="2" end="2"/>
                                            </p:txEl>
                                          </p:spTgt>
                                        </p:tgtEl>
                                        <p:attrNameLst>
                                          <p:attrName>style.visibility</p:attrName>
                                        </p:attrNameLst>
                                      </p:cBhvr>
                                      <p:to>
                                        <p:strVal val="visible"/>
                                      </p:to>
                                    </p:set>
                                    <p:animEffect transition="in" filter="fade">
                                      <p:cBhvr>
                                        <p:cTn id="12" dur="500"/>
                                        <p:tgtEl>
                                          <p:spTgt spid="5048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4836"/>
                                        </p:tgtEl>
                                        <p:attrNameLst>
                                          <p:attrName>style.visibility</p:attrName>
                                        </p:attrNameLst>
                                      </p:cBhvr>
                                      <p:to>
                                        <p:strVal val="visible"/>
                                      </p:to>
                                    </p:set>
                                    <p:animEffect transition="in" filter="fade">
                                      <p:cBhvr>
                                        <p:cTn id="17" dur="500"/>
                                        <p:tgtEl>
                                          <p:spTgt spid="5048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4837"/>
                                        </p:tgtEl>
                                        <p:attrNameLst>
                                          <p:attrName>style.visibility</p:attrName>
                                        </p:attrNameLst>
                                      </p:cBhvr>
                                      <p:to>
                                        <p:strVal val="visible"/>
                                      </p:to>
                                    </p:set>
                                    <p:animEffect transition="in" filter="fade">
                                      <p:cBhvr>
                                        <p:cTn id="22" dur="500"/>
                                        <p:tgtEl>
                                          <p:spTgt spid="504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Find information about all employees, listing their </a:t>
            </a:r>
            <a:r>
              <a:rPr lang="en-US" dirty="0">
                <a:solidFill>
                  <a:schemeClr val="bg1"/>
                </a:solidFill>
              </a:rPr>
              <a:t>full name</a:t>
            </a:r>
            <a:r>
              <a:rPr lang="en-US" dirty="0" smtClean="0"/>
              <a:t>,</a:t>
            </a:r>
            <a:br>
              <a:rPr lang="en-US" dirty="0" smtClean="0"/>
            </a:br>
            <a:r>
              <a:rPr lang="en-US" dirty="0" smtClean="0"/>
              <a:t> </a:t>
            </a:r>
            <a:r>
              <a:rPr lang="en-US" dirty="0">
                <a:solidFill>
                  <a:schemeClr val="bg1"/>
                </a:solidFill>
              </a:rPr>
              <a:t>job title </a:t>
            </a:r>
            <a:r>
              <a:rPr lang="en-US" dirty="0"/>
              <a:t>and </a:t>
            </a:r>
            <a:r>
              <a:rPr lang="en-US" dirty="0">
                <a:solidFill>
                  <a:schemeClr val="bg1"/>
                </a:solidFill>
              </a:rPr>
              <a:t>salary</a:t>
            </a:r>
          </a:p>
          <a:p>
            <a:pPr lvl="1"/>
            <a:r>
              <a:rPr lang="en-US" dirty="0"/>
              <a:t>Use </a:t>
            </a:r>
            <a:r>
              <a:rPr lang="en-US" dirty="0">
                <a:solidFill>
                  <a:schemeClr val="bg1"/>
                </a:solidFill>
              </a:rPr>
              <a:t>concatenation</a:t>
            </a:r>
            <a:r>
              <a:rPr lang="en-US" dirty="0"/>
              <a:t> to display first and last names as </a:t>
            </a:r>
            <a:r>
              <a:rPr lang="en-US" dirty="0">
                <a:solidFill>
                  <a:schemeClr val="bg1"/>
                </a:solidFill>
              </a:rPr>
              <a:t>one field</a:t>
            </a:r>
          </a:p>
          <a:p>
            <a:pPr>
              <a:spcBef>
                <a:spcPts val="21000"/>
              </a:spcBef>
            </a:pPr>
            <a:r>
              <a:rPr lang="en-US" dirty="0"/>
              <a:t>Note: </a:t>
            </a:r>
            <a:r>
              <a:rPr lang="en-US" dirty="0" smtClean="0"/>
              <a:t>Create and Query </a:t>
            </a:r>
            <a:r>
              <a:rPr lang="en-US" noProof="1">
                <a:solidFill>
                  <a:schemeClr val="bg1"/>
                </a:solidFill>
              </a:rPr>
              <a:t>SoftUni</a:t>
            </a:r>
            <a:r>
              <a:rPr lang="en-US" dirty="0"/>
              <a:t> database</a:t>
            </a:r>
          </a:p>
        </p:txBody>
      </p:sp>
      <p:sp>
        <p:nvSpPr>
          <p:cNvPr id="4" name="Title 3"/>
          <p:cNvSpPr>
            <a:spLocks noGrp="1"/>
          </p:cNvSpPr>
          <p:nvPr>
            <p:ph type="title"/>
          </p:nvPr>
        </p:nvSpPr>
        <p:spPr/>
        <p:txBody>
          <a:bodyPr/>
          <a:lstStyle/>
          <a:p>
            <a:r>
              <a:rPr lang="en-US" dirty="0"/>
              <a:t>Problem: Employee Summary</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43</a:t>
            </a:fld>
            <a:endParaRPr lang="en-US" dirty="0"/>
          </a:p>
        </p:txBody>
      </p:sp>
      <p:pic>
        <p:nvPicPr>
          <p:cNvPr id="6" name="Picture 5"/>
          <p:cNvPicPr>
            <a:picLocks noChangeAspect="1"/>
          </p:cNvPicPr>
          <p:nvPr/>
        </p:nvPicPr>
        <p:blipFill rotWithShape="1">
          <a:blip r:embed="rId2"/>
          <a:srcRect b="18421"/>
          <a:stretch/>
        </p:blipFill>
        <p:spPr>
          <a:xfrm>
            <a:off x="3833087" y="3124200"/>
            <a:ext cx="4522651" cy="2362200"/>
          </a:xfrm>
          <a:prstGeom prst="rect">
            <a:avLst/>
          </a:prstGeom>
        </p:spPr>
      </p:pic>
    </p:spTree>
    <p:extLst>
      <p:ext uri="{BB962C8B-B14F-4D97-AF65-F5344CB8AC3E}">
        <p14:creationId xmlns:p14="http://schemas.microsoft.com/office/powerpoint/2010/main" val="27234473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Employee Summary</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44</a:t>
            </a:fld>
            <a:endParaRPr lang="en-US" dirty="0"/>
          </a:p>
        </p:txBody>
      </p:sp>
      <p:sp>
        <p:nvSpPr>
          <p:cNvPr id="5" name="Rectangle 4"/>
          <p:cNvSpPr>
            <a:spLocks noChangeArrowheads="1"/>
          </p:cNvSpPr>
          <p:nvPr/>
        </p:nvSpPr>
        <p:spPr bwMode="auto">
          <a:xfrm>
            <a:off x="2055812" y="2819400"/>
            <a:ext cx="8534400" cy="2246769"/>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bg1"/>
                </a:solidFill>
                <a:latin typeface="Consolas" pitchFamily="49" charset="0"/>
                <a:cs typeface="Consolas" pitchFamily="49" charset="0"/>
              </a:rPr>
              <a:t>SELECT</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CONCAT(first_name, ' ', last_name)</a:t>
            </a:r>
            <a:endParaRPr lang="en-US" sz="2800" b="1" noProof="1">
              <a:latin typeface="Consolas" pitchFamily="49" charset="0"/>
              <a:cs typeface="Consolas" pitchFamily="49" charset="0"/>
            </a:endParaRP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AS</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`Full Name`,</a:t>
            </a:r>
            <a:endParaRPr lang="en-US" sz="2800" b="1" noProof="1">
              <a:latin typeface="Consolas" pitchFamily="49" charset="0"/>
              <a:cs typeface="Consolas" pitchFamily="49" charset="0"/>
            </a:endParaRP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job_title</a:t>
            </a:r>
            <a:r>
              <a:rPr lang="en-US" sz="2800" b="1" noProof="1">
                <a:latin typeface="Consolas" pitchFamily="49" charset="0"/>
                <a:cs typeface="Consolas" pitchFamily="49" charset="0"/>
              </a:rPr>
              <a:t>,</a:t>
            </a: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salary</a:t>
            </a:r>
            <a:endParaRPr lang="en-US" sz="2800" b="1" noProof="1">
              <a:latin typeface="Consolas" pitchFamily="49" charset="0"/>
              <a:cs typeface="Consolas" pitchFamily="49" charset="0"/>
            </a:endParaRP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FROM</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employees</a:t>
            </a:r>
            <a:endParaRPr lang="en-US" sz="2800" b="1" noProof="1">
              <a:latin typeface="Consolas" pitchFamily="49" charset="0"/>
              <a:cs typeface="Consolas" pitchFamily="49" charset="0"/>
            </a:endParaRPr>
          </a:p>
        </p:txBody>
      </p:sp>
      <p:sp>
        <p:nvSpPr>
          <p:cNvPr id="6" name="AutoShape 22"/>
          <p:cNvSpPr>
            <a:spLocks noChangeArrowheads="1"/>
          </p:cNvSpPr>
          <p:nvPr/>
        </p:nvSpPr>
        <p:spPr bwMode="auto">
          <a:xfrm>
            <a:off x="5128958" y="1600200"/>
            <a:ext cx="3327654" cy="646687"/>
          </a:xfrm>
          <a:prstGeom prst="wedgeRoundRectCallout">
            <a:avLst>
              <a:gd name="adj1" fmla="val -16031"/>
              <a:gd name="adj2" fmla="val 14584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Concatenation</a:t>
            </a:r>
            <a:endParaRPr lang="bg-BG" sz="2400" b="1" noProof="1">
              <a:solidFill>
                <a:schemeClr val="bg2"/>
              </a:solidFill>
            </a:endParaRPr>
          </a:p>
        </p:txBody>
      </p:sp>
      <p:sp>
        <p:nvSpPr>
          <p:cNvPr id="7" name="AutoShape 22"/>
          <p:cNvSpPr>
            <a:spLocks noChangeArrowheads="1"/>
          </p:cNvSpPr>
          <p:nvPr/>
        </p:nvSpPr>
        <p:spPr bwMode="auto">
          <a:xfrm>
            <a:off x="7542212" y="4077713"/>
            <a:ext cx="3327654" cy="646687"/>
          </a:xfrm>
          <a:prstGeom prst="wedgeRoundRectCallout">
            <a:avLst>
              <a:gd name="adj1" fmla="val -82305"/>
              <a:gd name="adj2" fmla="val -130047"/>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Column alias</a:t>
            </a:r>
            <a:endParaRPr lang="bg-BG" sz="2400" b="1" noProof="1">
              <a:solidFill>
                <a:schemeClr val="bg2"/>
              </a:solidFill>
            </a:endParaRPr>
          </a:p>
        </p:txBody>
      </p:sp>
    </p:spTree>
    <p:extLst>
      <p:ext uri="{BB962C8B-B14F-4D97-AF65-F5344CB8AC3E}">
        <p14:creationId xmlns:p14="http://schemas.microsoft.com/office/powerpoint/2010/main" val="26424880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Filtering the Selected Rows</a:t>
            </a:r>
          </a:p>
        </p:txBody>
      </p:sp>
      <p:sp>
        <p:nvSpPr>
          <p:cNvPr id="510979" name="Rectangle 3"/>
          <p:cNvSpPr>
            <a:spLocks noGrp="1" noChangeArrowheads="1"/>
          </p:cNvSpPr>
          <p:nvPr>
            <p:ph idx="4294967295"/>
          </p:nvPr>
        </p:nvSpPr>
        <p:spPr>
          <a:xfrm>
            <a:off x="0" y="1150938"/>
            <a:ext cx="11804650" cy="5570537"/>
          </a:xfrm>
        </p:spPr>
        <p:txBody>
          <a:bodyPr/>
          <a:lstStyle/>
          <a:p>
            <a:pPr>
              <a:spcBef>
                <a:spcPct val="25000"/>
              </a:spcBef>
            </a:pPr>
            <a:r>
              <a:rPr lang="en-US" sz="3200" dirty="0"/>
              <a:t>Use </a:t>
            </a:r>
            <a:r>
              <a:rPr lang="en-US" sz="3200" dirty="0">
                <a:solidFill>
                  <a:schemeClr val="bg1"/>
                </a:solidFill>
                <a:latin typeface="Consolas" panose="020B0609020204030204" pitchFamily="49" charset="0"/>
              </a:rPr>
              <a:t>DISTINCT</a:t>
            </a:r>
            <a:r>
              <a:rPr lang="en-US" sz="3200" dirty="0"/>
              <a:t> to eliminate duplicate results</a:t>
            </a:r>
          </a:p>
          <a:p>
            <a:pPr>
              <a:spcBef>
                <a:spcPts val="7800"/>
              </a:spcBef>
            </a:pPr>
            <a:r>
              <a:rPr lang="en-US" sz="3200" dirty="0"/>
              <a:t>You can filter rows by specific conditions using the </a:t>
            </a:r>
            <a:r>
              <a:rPr lang="en-US" sz="3200" dirty="0">
                <a:solidFill>
                  <a:schemeClr val="bg1"/>
                </a:solidFill>
                <a:latin typeface="Consolas" pitchFamily="49" charset="0"/>
              </a:rPr>
              <a:t>WHERE</a:t>
            </a:r>
            <a:r>
              <a:rPr lang="en-US" sz="3200" dirty="0"/>
              <a:t> </a:t>
            </a:r>
            <a:r>
              <a:rPr lang="en-US" sz="3200" dirty="0" smtClean="0"/>
              <a:t>clause</a:t>
            </a:r>
            <a:endParaRPr lang="en-US" sz="3200" dirty="0"/>
          </a:p>
          <a:p>
            <a:pPr>
              <a:spcBef>
                <a:spcPts val="11400"/>
              </a:spcBef>
            </a:pPr>
            <a:r>
              <a:rPr lang="en-US" sz="3200" dirty="0"/>
              <a:t>Other </a:t>
            </a:r>
            <a:r>
              <a:rPr lang="en-US" sz="3200" dirty="0">
                <a:solidFill>
                  <a:schemeClr val="bg1"/>
                </a:solidFill>
              </a:rPr>
              <a:t>logical operators </a:t>
            </a:r>
            <a:r>
              <a:rPr lang="en-US" sz="3200" dirty="0"/>
              <a:t>can be used for greater control</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45</a:t>
            </a:fld>
            <a:endParaRPr lang="en-US" dirty="0"/>
          </a:p>
        </p:txBody>
      </p:sp>
      <p:sp>
        <p:nvSpPr>
          <p:cNvPr id="510980" name="Rectangle 4"/>
          <p:cNvSpPr>
            <a:spLocks noChangeArrowheads="1"/>
          </p:cNvSpPr>
          <p:nvPr/>
        </p:nvSpPr>
        <p:spPr bwMode="auto">
          <a:xfrm>
            <a:off x="2422412" y="3467637"/>
            <a:ext cx="73440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SELECT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department_id</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a:t>
            </a:r>
            <a:r>
              <a:rPr lang="en-US" sz="2600" b="1" noProof="1" smtClean="0">
                <a:latin typeface="Consolas" pitchFamily="49" charset="0"/>
                <a:cs typeface="Consolas" pitchFamily="49" charset="0"/>
              </a:rPr>
              <a:t>employees </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department_id </a:t>
            </a:r>
            <a:r>
              <a:rPr lang="en-US" sz="2600" b="1" noProof="1">
                <a:solidFill>
                  <a:schemeClr val="bg1"/>
                </a:solidFill>
                <a:latin typeface="Consolas" pitchFamily="49" charset="0"/>
                <a:cs typeface="Consolas" pitchFamily="49" charset="0"/>
              </a:rPr>
              <a:t>=</a:t>
            </a:r>
            <a:r>
              <a:rPr lang="en-US" sz="2600" b="1" noProof="1">
                <a:latin typeface="Consolas" pitchFamily="49" charset="0"/>
                <a:cs typeface="Consolas" pitchFamily="49" charset="0"/>
              </a:rPr>
              <a:t> 1</a:t>
            </a:r>
          </a:p>
        </p:txBody>
      </p:sp>
      <p:sp>
        <p:nvSpPr>
          <p:cNvPr id="511004" name="Rectangle 28"/>
          <p:cNvSpPr>
            <a:spLocks noChangeArrowheads="1"/>
          </p:cNvSpPr>
          <p:nvPr/>
        </p:nvSpPr>
        <p:spPr bwMode="auto">
          <a:xfrm>
            <a:off x="2422412" y="5491344"/>
            <a:ext cx="7344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SELECT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salary </a:t>
            </a:r>
            <a:r>
              <a:rPr lang="en-US" sz="2600" b="1" noProof="1">
                <a:latin typeface="Consolas" pitchFamily="49" charset="0"/>
                <a:cs typeface="Consolas" pitchFamily="49" charset="0"/>
              </a:rPr>
              <a:t>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salary </a:t>
            </a:r>
            <a:r>
              <a:rPr lang="en-US" sz="2600" b="1" noProof="1">
                <a:solidFill>
                  <a:schemeClr val="bg1"/>
                </a:solidFill>
                <a:latin typeface="Consolas" pitchFamily="49" charset="0"/>
                <a:cs typeface="Consolas" pitchFamily="49" charset="0"/>
              </a:rPr>
              <a:t>&lt;=</a:t>
            </a:r>
            <a:r>
              <a:rPr lang="en-US" sz="2600" b="1" noProof="1">
                <a:latin typeface="Consolas" pitchFamily="49" charset="0"/>
                <a:cs typeface="Consolas" pitchFamily="49" charset="0"/>
              </a:rPr>
              <a:t> 20000</a:t>
            </a:r>
          </a:p>
        </p:txBody>
      </p:sp>
      <p:sp>
        <p:nvSpPr>
          <p:cNvPr id="9" name="Rectangle 19"/>
          <p:cNvSpPr>
            <a:spLocks noChangeArrowheads="1"/>
          </p:cNvSpPr>
          <p:nvPr/>
        </p:nvSpPr>
        <p:spPr bwMode="auto">
          <a:xfrm>
            <a:off x="2422413" y="1828800"/>
            <a:ext cx="7344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smtClean="0">
                <a:latin typeface="Consolas" pitchFamily="49" charset="0"/>
                <a:cs typeface="Consolas" pitchFamily="49" charset="0"/>
              </a:rPr>
              <a:t>SELECT </a:t>
            </a:r>
            <a:r>
              <a:rPr lang="en-US" sz="2600" b="1" noProof="1" smtClean="0">
                <a:solidFill>
                  <a:schemeClr val="bg1"/>
                </a:solidFill>
                <a:latin typeface="Consolas" pitchFamily="49" charset="0"/>
                <a:cs typeface="Consolas" pitchFamily="49" charset="0"/>
              </a:rPr>
              <a:t>DISTINCT</a:t>
            </a:r>
            <a:r>
              <a:rPr lang="en-US" sz="2600" b="1" noProof="1" smtClean="0">
                <a:latin typeface="Consolas" pitchFamily="49" charset="0"/>
                <a:cs typeface="Consolas" pitchFamily="49" charset="0"/>
              </a:rPr>
              <a:t> </a:t>
            </a:r>
            <a:r>
              <a:rPr lang="en-US" sz="2600" b="1" noProof="1">
                <a:latin typeface="Consolas" pitchFamily="49" charset="0"/>
                <a:cs typeface="Consolas" pitchFamily="49" charset="0"/>
              </a:rPr>
              <a:t>d</a:t>
            </a:r>
            <a:r>
              <a:rPr lang="en-US" sz="2600" b="1" noProof="1" smtClean="0">
                <a:latin typeface="Consolas" pitchFamily="49" charset="0"/>
                <a:cs typeface="Consolas" pitchFamily="49" charset="0"/>
              </a:rPr>
              <a:t>epartment</a:t>
            </a:r>
            <a:r>
              <a:rPr lang="bg-BG" sz="2600" b="1" noProof="1" smtClean="0">
                <a:latin typeface="Consolas" pitchFamily="49" charset="0"/>
                <a:cs typeface="Consolas" pitchFamily="49" charset="0"/>
              </a:rPr>
              <a:t>_</a:t>
            </a:r>
            <a:r>
              <a:rPr lang="en-US" sz="2600" b="1" noProof="1" smtClean="0">
                <a:latin typeface="Consolas" pitchFamily="49" charset="0"/>
                <a:cs typeface="Consolas" pitchFamily="49" charset="0"/>
              </a:rPr>
              <a:t>id</a:t>
            </a:r>
          </a:p>
          <a:p>
            <a:pPr eaLnBrk="0" hangingPunct="0">
              <a:buClr>
                <a:schemeClr val="accent5">
                  <a:lumMod val="40000"/>
                  <a:lumOff val="60000"/>
                </a:schemeClr>
              </a:buClr>
              <a:buSzPct val="70000"/>
            </a:pPr>
            <a:r>
              <a:rPr lang="en-US" sz="2600" b="1" noProof="1" smtClean="0">
                <a:latin typeface="Consolas" pitchFamily="49" charset="0"/>
                <a:cs typeface="Consolas" pitchFamily="49" charset="0"/>
              </a:rPr>
              <a:t>  </a:t>
            </a:r>
            <a:r>
              <a:rPr lang="en-US" sz="2600" b="1" noProof="1">
                <a:latin typeface="Consolas" pitchFamily="49" charset="0"/>
                <a:cs typeface="Consolas" pitchFamily="49" charset="0"/>
              </a:rPr>
              <a:t>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p:txBody>
      </p:sp>
    </p:spTree>
    <p:extLst>
      <p:ext uri="{BB962C8B-B14F-4D97-AF65-F5344CB8AC3E}">
        <p14:creationId xmlns:p14="http://schemas.microsoft.com/office/powerpoint/2010/main" val="17084186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0979">
                                            <p:txEl>
                                              <p:pRg st="1" end="1"/>
                                            </p:txEl>
                                          </p:spTgt>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10980"/>
                                        </p:tgtEl>
                                        <p:attrNameLst>
                                          <p:attrName>style.visibility</p:attrName>
                                        </p:attrNameLst>
                                      </p:cBhvr>
                                      <p:to>
                                        <p:strVal val="visible"/>
                                      </p:to>
                                    </p:set>
                                    <p:animEffect transition="in" filter="fade">
                                      <p:cBhvr>
                                        <p:cTn id="15" dur="500"/>
                                        <p:tgtEl>
                                          <p:spTgt spid="51098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0979">
                                            <p:txEl>
                                              <p:pRg st="2" end="2"/>
                                            </p:txEl>
                                          </p:spTgt>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11004"/>
                                        </p:tgtEl>
                                        <p:attrNameLst>
                                          <p:attrName>style.visibility</p:attrName>
                                        </p:attrNameLst>
                                      </p:cBhvr>
                                      <p:to>
                                        <p:strVal val="visible"/>
                                      </p:to>
                                    </p:set>
                                    <p:animEffect transition="in" filter="fade">
                                      <p:cBhvr>
                                        <p:cTn id="23" dur="500"/>
                                        <p:tgtEl>
                                          <p:spTgt spid="511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0" grpId="0" animBg="1"/>
      <p:bldP spid="511004"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body" sz="quarter" idx="10"/>
          </p:nvPr>
        </p:nvSpPr>
        <p:spPr>
          <a:noFill/>
          <a:ln/>
        </p:spPr>
        <p:txBody>
          <a:bodyPr>
            <a:normAutofit/>
          </a:bodyPr>
          <a:lstStyle/>
          <a:p>
            <a:r>
              <a:rPr lang="en-US" dirty="0"/>
              <a:t>Conditions ca be combined using </a:t>
            </a:r>
            <a:r>
              <a:rPr lang="en-US" dirty="0">
                <a:solidFill>
                  <a:schemeClr val="bg1"/>
                </a:solidFill>
                <a:latin typeface="Consolas" pitchFamily="49" charset="0"/>
                <a:cs typeface="Consolas" pitchFamily="49" charset="0"/>
              </a:rPr>
              <a:t>NOT</a:t>
            </a:r>
            <a:r>
              <a:rPr lang="en-US" dirty="0"/>
              <a:t>, </a:t>
            </a:r>
            <a:r>
              <a:rPr lang="en-US" dirty="0">
                <a:solidFill>
                  <a:schemeClr val="bg1"/>
                </a:solidFill>
                <a:latin typeface="Consolas" pitchFamily="49" charset="0"/>
              </a:rPr>
              <a:t>OR</a:t>
            </a:r>
            <a:r>
              <a:rPr lang="en-US" dirty="0"/>
              <a:t>, </a:t>
            </a:r>
            <a:r>
              <a:rPr lang="en-US" noProof="1">
                <a:solidFill>
                  <a:schemeClr val="bg1"/>
                </a:solidFill>
                <a:latin typeface="Consolas" pitchFamily="49" charset="0"/>
              </a:rPr>
              <a:t>AND</a:t>
            </a:r>
            <a:r>
              <a:rPr lang="en-US" dirty="0">
                <a:solidFill>
                  <a:schemeClr val="tx2">
                    <a:lumMod val="75000"/>
                  </a:schemeClr>
                </a:solidFill>
              </a:rPr>
              <a:t> </a:t>
            </a:r>
            <a:r>
              <a:rPr lang="en-US" dirty="0"/>
              <a:t>and brackets</a:t>
            </a:r>
          </a:p>
          <a:p>
            <a:pPr>
              <a:spcBef>
                <a:spcPts val="8400"/>
              </a:spcBef>
            </a:pPr>
            <a:r>
              <a:rPr lang="en-US" dirty="0"/>
              <a:t>Using </a:t>
            </a:r>
            <a:r>
              <a:rPr lang="en-US" dirty="0">
                <a:solidFill>
                  <a:schemeClr val="bg1"/>
                </a:solidFill>
                <a:latin typeface="Consolas" pitchFamily="49" charset="0"/>
              </a:rPr>
              <a:t>BETWEEN</a:t>
            </a:r>
            <a:r>
              <a:rPr lang="en-US" dirty="0">
                <a:solidFill>
                  <a:schemeClr val="tx2">
                    <a:lumMod val="75000"/>
                  </a:schemeClr>
                </a:solidFill>
              </a:rPr>
              <a:t> </a:t>
            </a:r>
            <a:r>
              <a:rPr lang="en-US" dirty="0"/>
              <a:t>operator to specify a range:</a:t>
            </a:r>
          </a:p>
          <a:p>
            <a:pPr>
              <a:spcBef>
                <a:spcPts val="8400"/>
              </a:spcBef>
            </a:pPr>
            <a:r>
              <a:rPr lang="en-US" dirty="0"/>
              <a:t>Using </a:t>
            </a:r>
            <a:r>
              <a:rPr lang="en-US" dirty="0">
                <a:solidFill>
                  <a:schemeClr val="bg1"/>
                </a:solidFill>
                <a:latin typeface="Consolas" pitchFamily="49" charset="0"/>
              </a:rPr>
              <a:t>IN</a:t>
            </a:r>
            <a:r>
              <a:rPr lang="en-US" dirty="0">
                <a:solidFill>
                  <a:schemeClr val="bg1"/>
                </a:solidFill>
              </a:rPr>
              <a:t> </a:t>
            </a:r>
            <a:r>
              <a:rPr lang="en-US" dirty="0">
                <a:solidFill>
                  <a:schemeClr val="bg1"/>
                </a:solidFill>
                <a:latin typeface="Consolas" pitchFamily="49" charset="0"/>
              </a:rPr>
              <a:t>/</a:t>
            </a:r>
            <a:r>
              <a:rPr lang="en-US" dirty="0">
                <a:solidFill>
                  <a:schemeClr val="bg1"/>
                </a:solidFill>
              </a:rPr>
              <a:t> </a:t>
            </a:r>
            <a:r>
              <a:rPr lang="en-US" dirty="0">
                <a:solidFill>
                  <a:schemeClr val="bg1"/>
                </a:solidFill>
                <a:latin typeface="Consolas" pitchFamily="49" charset="0"/>
              </a:rPr>
              <a:t>NOT</a:t>
            </a:r>
            <a:r>
              <a:rPr lang="en-US" dirty="0">
                <a:solidFill>
                  <a:schemeClr val="bg1"/>
                </a:solidFill>
              </a:rPr>
              <a:t> </a:t>
            </a:r>
            <a:r>
              <a:rPr lang="en-US" dirty="0">
                <a:solidFill>
                  <a:schemeClr val="bg1"/>
                </a:solidFill>
                <a:latin typeface="Consolas" pitchFamily="49" charset="0"/>
              </a:rPr>
              <a:t>IN </a:t>
            </a:r>
            <a:r>
              <a:rPr lang="en-US" dirty="0"/>
              <a:t>to specify a set of values:</a:t>
            </a:r>
          </a:p>
        </p:txBody>
      </p:sp>
      <p:sp>
        <p:nvSpPr>
          <p:cNvPr id="513027" name="Rectangle 3"/>
          <p:cNvSpPr>
            <a:spLocks noGrp="1" noChangeArrowheads="1"/>
          </p:cNvSpPr>
          <p:nvPr>
            <p:ph type="title"/>
          </p:nvPr>
        </p:nvSpPr>
        <p:spPr/>
        <p:txBody>
          <a:bodyPr/>
          <a:lstStyle/>
          <a:p>
            <a:r>
              <a:rPr lang="en-US" dirty="0"/>
              <a:t>Other Comparison Conditions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46</a:t>
            </a:fld>
            <a:endParaRPr lang="en-US" dirty="0"/>
          </a:p>
        </p:txBody>
      </p:sp>
      <p:sp>
        <p:nvSpPr>
          <p:cNvPr id="513028" name="Rectangle 4"/>
          <p:cNvSpPr>
            <a:spLocks noChangeArrowheads="1"/>
          </p:cNvSpPr>
          <p:nvPr/>
        </p:nvSpPr>
        <p:spPr bwMode="auto">
          <a:xfrm>
            <a:off x="1522412" y="3588603"/>
            <a:ext cx="94488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salary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salary </a:t>
            </a:r>
            <a:r>
              <a:rPr lang="en-US" sz="2400" b="1" noProof="1">
                <a:solidFill>
                  <a:schemeClr val="bg1"/>
                </a:solidFill>
                <a:latin typeface="Consolas" pitchFamily="49" charset="0"/>
                <a:cs typeface="Consolas" pitchFamily="49" charset="0"/>
              </a:rPr>
              <a:t>BETWEEN</a:t>
            </a:r>
            <a:r>
              <a:rPr lang="en-US" sz="2400" b="1" noProof="1">
                <a:latin typeface="Consolas" pitchFamily="49" charset="0"/>
                <a:cs typeface="Consolas" pitchFamily="49" charset="0"/>
              </a:rPr>
              <a:t> 20000 </a:t>
            </a:r>
            <a:r>
              <a:rPr lang="en-US" sz="2400" b="1" noProof="1">
                <a:solidFill>
                  <a:schemeClr val="bg1"/>
                </a:solidFill>
                <a:latin typeface="Consolas" pitchFamily="49" charset="0"/>
                <a:cs typeface="Consolas" pitchFamily="49" charset="0"/>
              </a:rPr>
              <a:t>AND</a:t>
            </a:r>
            <a:r>
              <a:rPr lang="en-US" sz="2400" b="1" noProof="1">
                <a:latin typeface="Consolas" pitchFamily="49" charset="0"/>
                <a:cs typeface="Consolas" pitchFamily="49" charset="0"/>
              </a:rPr>
              <a:t> 22000</a:t>
            </a:r>
          </a:p>
        </p:txBody>
      </p:sp>
      <p:sp>
        <p:nvSpPr>
          <p:cNvPr id="513029" name="Rectangle 5"/>
          <p:cNvSpPr>
            <a:spLocks noChangeArrowheads="1"/>
          </p:cNvSpPr>
          <p:nvPr/>
        </p:nvSpPr>
        <p:spPr bwMode="auto">
          <a:xfrm>
            <a:off x="1522412" y="5341203"/>
            <a:ext cx="94488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first_name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manager_id </a:t>
            </a:r>
            <a:r>
              <a:rPr lang="en-US" sz="2400" b="1" noProof="1">
                <a:solidFill>
                  <a:schemeClr val="bg1"/>
                </a:solidFill>
                <a:latin typeface="Consolas" pitchFamily="49" charset="0"/>
                <a:cs typeface="Consolas" pitchFamily="49" charset="0"/>
              </a:rPr>
              <a:t>IN</a:t>
            </a:r>
            <a:r>
              <a:rPr lang="en-US" sz="2400" b="1" noProof="1">
                <a:latin typeface="Consolas" pitchFamily="49" charset="0"/>
                <a:cs typeface="Consolas" pitchFamily="49" charset="0"/>
              </a:rPr>
              <a:t> (109, 3, 16)</a:t>
            </a:r>
          </a:p>
        </p:txBody>
      </p:sp>
      <p:sp>
        <p:nvSpPr>
          <p:cNvPr id="8" name="Rectangle 6"/>
          <p:cNvSpPr>
            <a:spLocks noChangeArrowheads="1"/>
          </p:cNvSpPr>
          <p:nvPr/>
        </p:nvSpPr>
        <p:spPr bwMode="auto">
          <a:xfrm>
            <a:off x="1522412" y="1836003"/>
            <a:ext cx="94488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a:solidFill>
                  <a:schemeClr val="bg1"/>
                </a:solidFill>
                <a:latin typeface="Consolas" pitchFamily="49" charset="0"/>
                <a:cs typeface="Consolas" pitchFamily="49" charset="0"/>
              </a:rPr>
              <a:t>NOT</a:t>
            </a:r>
            <a:r>
              <a:rPr lang="en-US" sz="2400" b="1" noProof="1">
                <a:latin typeface="Consolas" pitchFamily="49" charset="0"/>
                <a:cs typeface="Consolas" pitchFamily="49" charset="0"/>
              </a:rPr>
              <a:t> </a:t>
            </a:r>
            <a:r>
              <a:rPr lang="en-US" sz="2400" b="1" noProof="1" smtClean="0">
                <a:solidFill>
                  <a:schemeClr val="bg1"/>
                </a:solidFill>
                <a:latin typeface="Consolas" pitchFamily="49" charset="0"/>
                <a:cs typeface="Consolas" pitchFamily="49" charset="0"/>
              </a:rPr>
              <a:t>(</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 3 </a:t>
            </a:r>
            <a:r>
              <a:rPr lang="en-US" sz="2400" b="1" noProof="1">
                <a:solidFill>
                  <a:schemeClr val="bg1"/>
                </a:solidFill>
                <a:latin typeface="Consolas" pitchFamily="49" charset="0"/>
                <a:cs typeface="Consolas" pitchFamily="49" charset="0"/>
              </a:rPr>
              <a:t>OR</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 4</a:t>
            </a:r>
            <a:r>
              <a:rPr lang="en-US" sz="2400" b="1" noProof="1">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2768317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302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13028"/>
                                        </p:tgtEl>
                                        <p:attrNameLst>
                                          <p:attrName>style.visibility</p:attrName>
                                        </p:attrNameLst>
                                      </p:cBhvr>
                                      <p:to>
                                        <p:strVal val="visible"/>
                                      </p:to>
                                    </p:set>
                                    <p:animEffect transition="in" filter="fade">
                                      <p:cBhvr>
                                        <p:cTn id="15" dur="500"/>
                                        <p:tgtEl>
                                          <p:spTgt spid="5130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3026">
                                            <p:txEl>
                                              <p:pRg st="2" end="2"/>
                                            </p:txEl>
                                          </p:spTgt>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13029"/>
                                        </p:tgtEl>
                                        <p:attrNameLst>
                                          <p:attrName>style.visibility</p:attrName>
                                        </p:attrNameLst>
                                      </p:cBhvr>
                                      <p:to>
                                        <p:strVal val="visible"/>
                                      </p:to>
                                    </p:set>
                                    <p:animEffect transition="in" filter="fade">
                                      <p:cBhvr>
                                        <p:cTn id="23" dur="500"/>
                                        <p:tgtEl>
                                          <p:spTgt spid="513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8" grpId="0" animBg="1"/>
      <p:bldP spid="513029"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9" name="Rectangle 3"/>
          <p:cNvSpPr>
            <a:spLocks noGrp="1" noChangeArrowheads="1"/>
          </p:cNvSpPr>
          <p:nvPr>
            <p:ph type="body" sz="quarter" idx="10"/>
          </p:nvPr>
        </p:nvSpPr>
        <p:spPr/>
        <p:txBody>
          <a:bodyPr/>
          <a:lstStyle/>
          <a:p>
            <a:pPr>
              <a:lnSpc>
                <a:spcPct val="100000"/>
              </a:lnSpc>
              <a:buClr>
                <a:schemeClr val="tx1"/>
              </a:buClr>
            </a:pPr>
            <a:r>
              <a:rPr lang="en-US" sz="3200" dirty="0">
                <a:solidFill>
                  <a:schemeClr val="bg1"/>
                </a:solidFill>
                <a:latin typeface="Consolas" pitchFamily="49" charset="0"/>
              </a:rPr>
              <a:t>NULL</a:t>
            </a:r>
            <a:r>
              <a:rPr lang="en-US" sz="3200" dirty="0"/>
              <a:t> is a special value that means missing value</a:t>
            </a:r>
          </a:p>
          <a:p>
            <a:pPr lvl="1">
              <a:lnSpc>
                <a:spcPct val="100000"/>
              </a:lnSpc>
              <a:buClr>
                <a:schemeClr val="tx1"/>
              </a:buClr>
            </a:pPr>
            <a:r>
              <a:rPr lang="en-US" sz="3000" dirty="0"/>
              <a:t>Not the same as </a:t>
            </a:r>
            <a:r>
              <a:rPr lang="en-US" sz="3000" dirty="0">
                <a:solidFill>
                  <a:schemeClr val="bg1"/>
                </a:solidFill>
                <a:latin typeface="Consolas" panose="020B0609020204030204" pitchFamily="49" charset="0"/>
                <a:cs typeface="Consolas" panose="020B0609020204030204" pitchFamily="49" charset="0"/>
              </a:rPr>
              <a:t>0</a:t>
            </a:r>
            <a:r>
              <a:rPr lang="en-US" sz="3000" dirty="0"/>
              <a:t> or a blank space</a:t>
            </a:r>
          </a:p>
          <a:p>
            <a:pPr>
              <a:lnSpc>
                <a:spcPct val="100000"/>
              </a:lnSpc>
              <a:buClr>
                <a:schemeClr val="tx1"/>
              </a:buClr>
            </a:pPr>
            <a:r>
              <a:rPr lang="en-US" sz="3200" dirty="0"/>
              <a:t>Checking for </a:t>
            </a:r>
            <a:r>
              <a:rPr lang="en-US" sz="3200" dirty="0">
                <a:solidFill>
                  <a:schemeClr val="bg1"/>
                </a:solidFill>
                <a:latin typeface="Consolas" pitchFamily="49" charset="0"/>
                <a:cs typeface="Consolas" pitchFamily="49" charset="0"/>
              </a:rPr>
              <a:t>NULL</a:t>
            </a:r>
            <a:r>
              <a:rPr lang="en-US" sz="3200" dirty="0">
                <a:solidFill>
                  <a:schemeClr val="tx2">
                    <a:lumMod val="75000"/>
                  </a:schemeClr>
                </a:solidFill>
              </a:rPr>
              <a:t> </a:t>
            </a:r>
            <a:r>
              <a:rPr lang="en-US" sz="3200" dirty="0"/>
              <a:t>values</a:t>
            </a:r>
            <a:endParaRPr lang="en-US" sz="3200" b="1" dirty="0">
              <a:solidFill>
                <a:schemeClr val="tx2">
                  <a:lumMod val="75000"/>
                </a:schemeClr>
              </a:solidFill>
              <a:latin typeface="Consolas" pitchFamily="49" charset="0"/>
            </a:endParaRPr>
          </a:p>
        </p:txBody>
      </p:sp>
      <p:sp>
        <p:nvSpPr>
          <p:cNvPr id="500738" name="Rectangle 2"/>
          <p:cNvSpPr>
            <a:spLocks noGrp="1" noChangeArrowheads="1"/>
          </p:cNvSpPr>
          <p:nvPr>
            <p:ph type="title"/>
          </p:nvPr>
        </p:nvSpPr>
        <p:spPr/>
        <p:txBody>
          <a:bodyPr/>
          <a:lstStyle/>
          <a:p>
            <a:r>
              <a:rPr lang="en-US" dirty="0"/>
              <a:t>Comparing with </a:t>
            </a:r>
            <a:r>
              <a:rPr lang="en-US" dirty="0">
                <a:latin typeface="Consolas" pitchFamily="49" charset="0"/>
                <a:cs typeface="Consolas" pitchFamily="49" charset="0"/>
              </a:rPr>
              <a:t>NULL</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47</a:t>
            </a:fld>
            <a:endParaRPr lang="en-US" dirty="0"/>
          </a:p>
        </p:txBody>
      </p:sp>
      <p:sp>
        <p:nvSpPr>
          <p:cNvPr id="8" name="Rectangle 4"/>
          <p:cNvSpPr>
            <a:spLocks noChangeArrowheads="1"/>
          </p:cNvSpPr>
          <p:nvPr/>
        </p:nvSpPr>
        <p:spPr bwMode="auto">
          <a:xfrm>
            <a:off x="2439988" y="4525089"/>
            <a:ext cx="7464424"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manager_id </a:t>
            </a:r>
            <a:r>
              <a:rPr lang="en-US" sz="2400" b="1" noProof="1">
                <a:solidFill>
                  <a:schemeClr val="bg1"/>
                </a:solidFill>
                <a:latin typeface="Consolas" pitchFamily="49" charset="0"/>
                <a:cs typeface="Consolas" pitchFamily="49" charset="0"/>
              </a:rPr>
              <a:t>IS NULL</a:t>
            </a:r>
          </a:p>
        </p:txBody>
      </p:sp>
      <p:sp>
        <p:nvSpPr>
          <p:cNvPr id="9" name="Rectangle 7"/>
          <p:cNvSpPr>
            <a:spLocks noChangeArrowheads="1"/>
          </p:cNvSpPr>
          <p:nvPr/>
        </p:nvSpPr>
        <p:spPr bwMode="auto">
          <a:xfrm>
            <a:off x="2439988" y="5569803"/>
            <a:ext cx="7464424"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manager_id </a:t>
            </a:r>
            <a:r>
              <a:rPr lang="en-US" sz="2400" b="1" noProof="1">
                <a:solidFill>
                  <a:schemeClr val="bg1"/>
                </a:solidFill>
                <a:latin typeface="Consolas" pitchFamily="49" charset="0"/>
                <a:cs typeface="Consolas" pitchFamily="49" charset="0"/>
              </a:rPr>
              <a:t>IS NOT NULL</a:t>
            </a:r>
          </a:p>
        </p:txBody>
      </p:sp>
      <p:sp>
        <p:nvSpPr>
          <p:cNvPr id="10" name="Rectangle 8"/>
          <p:cNvSpPr>
            <a:spLocks noChangeArrowheads="1"/>
          </p:cNvSpPr>
          <p:nvPr/>
        </p:nvSpPr>
        <p:spPr bwMode="auto">
          <a:xfrm>
            <a:off x="2439988" y="3207603"/>
            <a:ext cx="7464424"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a:t>
            </a:r>
            <a:r>
              <a:rPr lang="en-US" sz="2400" b="1" noProof="1" smtClean="0">
                <a:latin typeface="Consolas" pitchFamily="49" charset="0"/>
                <a:cs typeface="Consolas" pitchFamily="49" charset="0"/>
              </a:rPr>
              <a:t>last_name</a:t>
            </a:r>
            <a:r>
              <a:rPr lang="en-US" sz="2400" b="1" noProof="1">
                <a:latin typeface="Consolas" pitchFamily="49" charset="0"/>
                <a:cs typeface="Consolas" pitchFamily="49" charset="0"/>
              </a:rPr>
              <a:t>,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FROM </a:t>
            </a:r>
            <a:r>
              <a:rPr lang="en-US" sz="2400" b="1" noProof="1" smtClean="0">
                <a:latin typeface="Consolas" pitchFamily="49" charset="0"/>
                <a:cs typeface="Consolas" pitchFamily="49" charset="0"/>
              </a:rPr>
              <a:t>employees</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smtClean="0">
                <a:latin typeface="Consolas" pitchFamily="49" charset="0"/>
                <a:cs typeface="Consolas" pitchFamily="49" charset="0"/>
              </a:rPr>
              <a:t>manager_id </a:t>
            </a:r>
            <a:r>
              <a:rPr lang="en-US" sz="2400" b="1" noProof="1">
                <a:latin typeface="Consolas" pitchFamily="49" charset="0"/>
                <a:cs typeface="Consolas" pitchFamily="49" charset="0"/>
              </a:rPr>
              <a:t>= NULL</a:t>
            </a:r>
          </a:p>
        </p:txBody>
      </p:sp>
      <p:sp>
        <p:nvSpPr>
          <p:cNvPr id="11" name="AutoShape 22"/>
          <p:cNvSpPr>
            <a:spLocks noChangeArrowheads="1"/>
          </p:cNvSpPr>
          <p:nvPr/>
        </p:nvSpPr>
        <p:spPr bwMode="auto">
          <a:xfrm>
            <a:off x="5332412" y="2413383"/>
            <a:ext cx="4800600" cy="598855"/>
          </a:xfrm>
          <a:prstGeom prst="wedgeRoundRectCallout">
            <a:avLst>
              <a:gd name="adj1" fmla="val -48341"/>
              <a:gd name="adj2" fmla="val 156002"/>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This is always false!</a:t>
            </a:r>
            <a:endParaRPr lang="bg-BG" sz="2400" b="1" noProof="1">
              <a:solidFill>
                <a:schemeClr val="bg2"/>
              </a:solidFill>
            </a:endParaRPr>
          </a:p>
        </p:txBody>
      </p:sp>
      <p:sp>
        <p:nvSpPr>
          <p:cNvPr id="3" name="&quot;Not Allowed&quot; Symbol 2"/>
          <p:cNvSpPr/>
          <p:nvPr/>
        </p:nvSpPr>
        <p:spPr>
          <a:xfrm>
            <a:off x="8761412" y="3623101"/>
            <a:ext cx="747600" cy="747600"/>
          </a:xfrm>
          <a:prstGeom prst="noSmoking">
            <a:avLst/>
          </a:prstGeom>
          <a:solidFill>
            <a:srgbClr val="FF0000"/>
          </a:solidFill>
          <a:ln>
            <a:solidFill>
              <a:srgbClr val="C00000"/>
            </a:solidFill>
          </a:ln>
          <a:effectLst>
            <a:glow rad="76200">
              <a:schemeClr val="tx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Tree>
    <p:extLst>
      <p:ext uri="{BB962C8B-B14F-4D97-AF65-F5344CB8AC3E}">
        <p14:creationId xmlns:p14="http://schemas.microsoft.com/office/powerpoint/2010/main" val="37161398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Grp="1" noChangeArrowheads="1"/>
          </p:cNvSpPr>
          <p:nvPr>
            <p:ph type="body" sz="quarter" idx="10"/>
          </p:nvPr>
        </p:nvSpPr>
        <p:spPr/>
        <p:txBody>
          <a:bodyPr/>
          <a:lstStyle/>
          <a:p>
            <a:pPr>
              <a:lnSpc>
                <a:spcPct val="100000"/>
              </a:lnSpc>
              <a:buClr>
                <a:schemeClr val="tx1"/>
              </a:buClr>
            </a:pPr>
            <a:r>
              <a:rPr lang="en-US" dirty="0"/>
              <a:t>Sort rows with the </a:t>
            </a:r>
            <a:r>
              <a:rPr lang="en-US" dirty="0">
                <a:solidFill>
                  <a:schemeClr val="bg1"/>
                </a:solidFill>
                <a:latin typeface="Consolas" panose="020B0609020204030204" pitchFamily="49" charset="0"/>
                <a:cs typeface="Consolas" panose="020B0609020204030204" pitchFamily="49" charset="0"/>
              </a:rPr>
              <a:t>ORDER</a:t>
            </a:r>
            <a:r>
              <a:rPr lang="en-US" b="1" dirty="0">
                <a:solidFill>
                  <a:schemeClr val="tx2">
                    <a:lumMod val="75000"/>
                  </a:schemeClr>
                </a:solidFill>
                <a:cs typeface="Consolas" panose="020B0609020204030204" pitchFamily="49" charset="0"/>
              </a:rPr>
              <a:t> </a:t>
            </a:r>
            <a:r>
              <a:rPr lang="en-US" dirty="0">
                <a:solidFill>
                  <a:schemeClr val="bg1"/>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clause</a:t>
            </a:r>
          </a:p>
          <a:p>
            <a:pPr lvl="1">
              <a:lnSpc>
                <a:spcPct val="100000"/>
              </a:lnSpc>
              <a:buClr>
                <a:schemeClr val="tx1"/>
              </a:buClr>
            </a:pPr>
            <a:r>
              <a:rPr lang="en-US" dirty="0">
                <a:solidFill>
                  <a:schemeClr val="bg1"/>
                </a:solidFill>
                <a:latin typeface="Consolas" panose="020B0609020204030204" pitchFamily="49" charset="0"/>
                <a:cs typeface="Consolas" panose="020B0609020204030204" pitchFamily="49" charset="0"/>
              </a:rPr>
              <a:t>ASC</a:t>
            </a:r>
            <a:r>
              <a:rPr lang="en-US" dirty="0"/>
              <a:t>: ascending order, default</a:t>
            </a:r>
          </a:p>
          <a:p>
            <a:pPr lvl="1">
              <a:lnSpc>
                <a:spcPct val="100000"/>
              </a:lnSpc>
              <a:buClr>
                <a:schemeClr val="tx1"/>
              </a:buClr>
            </a:pPr>
            <a:r>
              <a:rPr lang="en-US" dirty="0">
                <a:solidFill>
                  <a:schemeClr val="bg1"/>
                </a:solidFill>
                <a:latin typeface="Consolas" panose="020B0609020204030204" pitchFamily="49" charset="0"/>
                <a:cs typeface="Consolas" panose="020B0609020204030204" pitchFamily="49" charset="0"/>
              </a:rPr>
              <a:t>DESC</a:t>
            </a:r>
            <a:r>
              <a:rPr lang="en-US" dirty="0"/>
              <a:t>: descending order</a:t>
            </a:r>
          </a:p>
        </p:txBody>
      </p:sp>
      <p:sp>
        <p:nvSpPr>
          <p:cNvPr id="517122" name="Rectangle 2"/>
          <p:cNvSpPr>
            <a:spLocks noGrp="1" noChangeArrowheads="1"/>
          </p:cNvSpPr>
          <p:nvPr>
            <p:ph type="title"/>
          </p:nvPr>
        </p:nvSpPr>
        <p:spPr/>
        <p:txBody>
          <a:bodyPr/>
          <a:lstStyle/>
          <a:p>
            <a:r>
              <a:rPr lang="en-US" dirty="0"/>
              <a:t>Sorting with ORDER BY</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48</a:t>
            </a:fld>
            <a:endParaRPr lang="en-US" dirty="0"/>
          </a:p>
        </p:txBody>
      </p:sp>
      <p:sp>
        <p:nvSpPr>
          <p:cNvPr id="517124" name="Rectangle 4"/>
          <p:cNvSpPr>
            <a:spLocks noChangeArrowheads="1"/>
          </p:cNvSpPr>
          <p:nvPr/>
        </p:nvSpPr>
        <p:spPr bwMode="auto">
          <a:xfrm>
            <a:off x="912812" y="3255075"/>
            <a:ext cx="59436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  SELECT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hire_date</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ORDER BY </a:t>
            </a:r>
            <a:r>
              <a:rPr lang="en-US" sz="2600" b="1" noProof="1" smtClean="0">
                <a:solidFill>
                  <a:schemeClr val="bg1"/>
                </a:solidFill>
                <a:latin typeface="Consolas" pitchFamily="49" charset="0"/>
                <a:cs typeface="Consolas" pitchFamily="49" charset="0"/>
              </a:rPr>
              <a:t>hire_date</a:t>
            </a:r>
            <a:endParaRPr lang="en-US" sz="2600" b="1" noProof="1">
              <a:solidFill>
                <a:schemeClr val="bg1"/>
              </a:solidFill>
              <a:latin typeface="Consolas" pitchFamily="49" charset="0"/>
              <a:cs typeface="Consolas" pitchFamily="49" charset="0"/>
            </a:endParaRPr>
          </a:p>
        </p:txBody>
      </p:sp>
      <p:graphicFrame>
        <p:nvGraphicFramePr>
          <p:cNvPr id="517125" name="Group 5"/>
          <p:cNvGraphicFramePr>
            <a:graphicFrameLocks noGrp="1"/>
          </p:cNvGraphicFramePr>
          <p:nvPr>
            <p:extLst>
              <p:ext uri="{D42A27DB-BD31-4B8C-83A1-F6EECF244321}">
                <p14:modId xmlns:p14="http://schemas.microsoft.com/office/powerpoint/2010/main" val="1491688370"/>
              </p:ext>
            </p:extLst>
          </p:nvPr>
        </p:nvGraphicFramePr>
        <p:xfrm>
          <a:off x="7615237" y="2189872"/>
          <a:ext cx="3203575" cy="2078736"/>
        </p:xfrm>
        <a:graphic>
          <a:graphicData uri="http://schemas.openxmlformats.org/drawingml/2006/table">
            <a:tbl>
              <a:tblPr/>
              <a:tblGrid>
                <a:gridCol w="1581150">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latin typeface="+mn-lt"/>
                        </a:rPr>
                        <a:t>last_name</a:t>
                      </a:r>
                      <a:endParaRPr kumimoji="1" lang="en-US" sz="22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latin typeface="+mn-lt"/>
                        </a:rPr>
                        <a:t>hire_date</a:t>
                      </a:r>
                      <a:endParaRPr kumimoji="1" lang="en-US" sz="22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Gilbert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1998-07-31</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Brown</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1999-02-26</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a:ln>
                            <a:noFill/>
                          </a:ln>
                          <a:solidFill>
                            <a:schemeClr val="tx1"/>
                          </a:solidFill>
                          <a:effectLst/>
                          <a:latin typeface="+mn-lt"/>
                        </a:rPr>
                        <a:t>Tamburello</a:t>
                      </a:r>
                      <a:endParaRPr kumimoji="1" lang="bg-BG" sz="2200" b="1" i="0" u="none" strike="noStrike" cap="none" normalizeH="0" baseline="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1999-12-12</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17145" name="Rectangle 25"/>
          <p:cNvSpPr>
            <a:spLocks noChangeArrowheads="1"/>
          </p:cNvSpPr>
          <p:nvPr/>
        </p:nvSpPr>
        <p:spPr bwMode="auto">
          <a:xfrm>
            <a:off x="912812" y="4953000"/>
            <a:ext cx="59436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  SELECT </a:t>
            </a:r>
            <a:r>
              <a:rPr lang="en-US" sz="2600" b="1" noProof="1" smtClean="0">
                <a:latin typeface="Consolas" pitchFamily="49" charset="0"/>
                <a:cs typeface="Consolas" pitchFamily="49" charset="0"/>
              </a:rPr>
              <a:t>last_name</a:t>
            </a:r>
            <a:r>
              <a:rPr lang="en-US" sz="2600" b="1" noProof="1">
                <a:latin typeface="Consolas" pitchFamily="49" charset="0"/>
                <a:cs typeface="Consolas" pitchFamily="49" charset="0"/>
              </a:rPr>
              <a:t>, </a:t>
            </a:r>
            <a:r>
              <a:rPr lang="en-US" sz="2600" b="1" noProof="1" smtClean="0">
                <a:latin typeface="Consolas" pitchFamily="49" charset="0"/>
                <a:cs typeface="Consolas" pitchFamily="49" charset="0"/>
              </a:rPr>
              <a:t>hire_date</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a:t>
            </a:r>
            <a:r>
              <a:rPr lang="en-US" sz="2600" b="1" noProof="1" smtClean="0">
                <a:latin typeface="Consolas" pitchFamily="49" charset="0"/>
                <a:cs typeface="Consolas" pitchFamily="49" charset="0"/>
              </a:rPr>
              <a:t>employees</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ORDER BY </a:t>
            </a:r>
            <a:r>
              <a:rPr lang="en-US" sz="2600" b="1" noProof="1" smtClean="0">
                <a:solidFill>
                  <a:schemeClr val="bg1"/>
                </a:solidFill>
                <a:latin typeface="Consolas" pitchFamily="49" charset="0"/>
                <a:cs typeface="Consolas" pitchFamily="49" charset="0"/>
              </a:rPr>
              <a:t>hire_date </a:t>
            </a:r>
            <a:r>
              <a:rPr lang="en-US" sz="2600" b="1" noProof="1">
                <a:solidFill>
                  <a:schemeClr val="bg1"/>
                </a:solidFill>
                <a:latin typeface="Consolas" pitchFamily="49" charset="0"/>
                <a:cs typeface="Consolas" pitchFamily="49" charset="0"/>
              </a:rPr>
              <a:t>DESC</a:t>
            </a:r>
          </a:p>
        </p:txBody>
      </p:sp>
      <p:graphicFrame>
        <p:nvGraphicFramePr>
          <p:cNvPr id="517146" name="Group 26"/>
          <p:cNvGraphicFramePr>
            <a:graphicFrameLocks noGrp="1"/>
          </p:cNvGraphicFramePr>
          <p:nvPr>
            <p:extLst>
              <p:ext uri="{D42A27DB-BD31-4B8C-83A1-F6EECF244321}">
                <p14:modId xmlns:p14="http://schemas.microsoft.com/office/powerpoint/2010/main" val="1590221785"/>
              </p:ext>
            </p:extLst>
          </p:nvPr>
        </p:nvGraphicFramePr>
        <p:xfrm>
          <a:off x="7615237" y="4495800"/>
          <a:ext cx="3203575" cy="2078736"/>
        </p:xfrm>
        <a:graphic>
          <a:graphicData uri="http://schemas.openxmlformats.org/drawingml/2006/table">
            <a:tbl>
              <a:tblPr/>
              <a:tblGrid>
                <a:gridCol w="1581150">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latin typeface="+mn-lt"/>
                        </a:rPr>
                        <a:t>last_name</a:t>
                      </a:r>
                      <a:endParaRPr kumimoji="1" lang="en-US" sz="22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solidFill>
                          <a:effectLst/>
                          <a:latin typeface="+mn-lt"/>
                        </a:rPr>
                        <a:t>hire_date</a:t>
                      </a:r>
                      <a:endParaRPr kumimoji="1" lang="en-US" sz="22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Valdez</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200" b="1" i="0" u="none" strike="noStrike" cap="none" normalizeH="0" baseline="0">
                          <a:ln>
                            <a:noFill/>
                          </a:ln>
                          <a:solidFill>
                            <a:schemeClr val="tx1"/>
                          </a:solidFill>
                          <a:effectLst/>
                          <a:latin typeface="+mn-lt"/>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Tsoflias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200" b="1" i="0" u="none" strike="noStrike" cap="none" normalizeH="0" baseline="0">
                          <a:ln>
                            <a:noFill/>
                          </a:ln>
                          <a:solidFill>
                            <a:schemeClr val="tx1"/>
                          </a:solidFill>
                          <a:effectLst/>
                          <a:latin typeface="+mn-lt"/>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Abbas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200" b="1" i="0" u="none" strike="noStrike" cap="none" normalizeH="0" baseline="0" dirty="0">
                          <a:ln>
                            <a:noFill/>
                          </a:ln>
                          <a:solidFill>
                            <a:schemeClr val="tx1"/>
                          </a:solidFill>
                          <a:effectLst/>
                          <a:latin typeface="+mn-lt"/>
                        </a:rPr>
                        <a:t>2005-04-15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828131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7123">
                                            <p:txEl>
                                              <p:pRg st="1" end="1"/>
                                            </p:txEl>
                                          </p:spTgt>
                                        </p:tgtEl>
                                        <p:attrNameLst>
                                          <p:attrName>style.visibility</p:attrName>
                                        </p:attrNameLst>
                                      </p:cBhvr>
                                      <p:to>
                                        <p:strVal val="visible"/>
                                      </p:to>
                                    </p:set>
                                    <p:animEffect transition="in" filter="fade">
                                      <p:cBhvr>
                                        <p:cTn id="7" dur="500"/>
                                        <p:tgtEl>
                                          <p:spTgt spid="51712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7124"/>
                                        </p:tgtEl>
                                        <p:attrNameLst>
                                          <p:attrName>style.visibility</p:attrName>
                                        </p:attrNameLst>
                                      </p:cBhvr>
                                      <p:to>
                                        <p:strVal val="visible"/>
                                      </p:to>
                                    </p:set>
                                    <p:animEffect transition="in" filter="fade">
                                      <p:cBhvr>
                                        <p:cTn id="11" dur="500"/>
                                        <p:tgtEl>
                                          <p:spTgt spid="517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7125"/>
                                        </p:tgtEl>
                                        <p:attrNameLst>
                                          <p:attrName>style.visibility</p:attrName>
                                        </p:attrNameLst>
                                      </p:cBhvr>
                                      <p:to>
                                        <p:strVal val="visible"/>
                                      </p:to>
                                    </p:set>
                                    <p:animEffect transition="in" filter="fade">
                                      <p:cBhvr>
                                        <p:cTn id="15" dur="500"/>
                                        <p:tgtEl>
                                          <p:spTgt spid="5171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7123">
                                            <p:txEl>
                                              <p:pRg st="2" end="2"/>
                                            </p:txEl>
                                          </p:spTgt>
                                        </p:tgtEl>
                                        <p:attrNameLst>
                                          <p:attrName>style.visibility</p:attrName>
                                        </p:attrNameLst>
                                      </p:cBhvr>
                                      <p:to>
                                        <p:strVal val="visible"/>
                                      </p:to>
                                    </p:set>
                                    <p:animEffect transition="in" filter="fade">
                                      <p:cBhvr>
                                        <p:cTn id="20" dur="500"/>
                                        <p:tgtEl>
                                          <p:spTgt spid="517123">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17145"/>
                                        </p:tgtEl>
                                        <p:attrNameLst>
                                          <p:attrName>style.visibility</p:attrName>
                                        </p:attrNameLst>
                                      </p:cBhvr>
                                      <p:to>
                                        <p:strVal val="visible"/>
                                      </p:to>
                                    </p:set>
                                    <p:animEffect transition="in" filter="fade">
                                      <p:cBhvr>
                                        <p:cTn id="24" dur="500"/>
                                        <p:tgtEl>
                                          <p:spTgt spid="51714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517146"/>
                                        </p:tgtEl>
                                        <p:attrNameLst>
                                          <p:attrName>style.visibility</p:attrName>
                                        </p:attrNameLst>
                                      </p:cBhvr>
                                      <p:to>
                                        <p:strVal val="visible"/>
                                      </p:to>
                                    </p:set>
                                    <p:animEffect transition="in" filter="fade">
                                      <p:cBhvr>
                                        <p:cTn id="28" dur="500"/>
                                        <p:tgtEl>
                                          <p:spTgt spid="517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4" grpId="0" animBg="1"/>
      <p:bldP spid="5171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Inserting Data</a:t>
            </a:r>
            <a:endParaRPr lang="en-US"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49</a:t>
            </a:fld>
            <a:endParaRPr lang="en-US" dirty="0"/>
          </a:p>
        </p:txBody>
      </p:sp>
      <p:sp>
        <p:nvSpPr>
          <p:cNvPr id="3" name="Content Placeholder 2"/>
          <p:cNvSpPr>
            <a:spLocks noGrp="1"/>
          </p:cNvSpPr>
          <p:nvPr>
            <p:ph idx="4294967295"/>
          </p:nvPr>
        </p:nvSpPr>
        <p:spPr>
          <a:xfrm>
            <a:off x="0" y="1150938"/>
            <a:ext cx="11804650" cy="5570537"/>
          </a:xfrm>
        </p:spPr>
        <p:txBody>
          <a:bodyPr/>
          <a:lstStyle/>
          <a:p>
            <a:r>
              <a:rPr lang="en-US" dirty="0"/>
              <a:t>Insert a </a:t>
            </a:r>
            <a:r>
              <a:rPr lang="en-US" dirty="0">
                <a:solidFill>
                  <a:schemeClr val="tx2">
                    <a:lumMod val="75000"/>
                  </a:schemeClr>
                </a:solidFill>
              </a:rPr>
              <a:t>new </a:t>
            </a:r>
            <a:r>
              <a:rPr lang="en-US" dirty="0" smtClean="0">
                <a:solidFill>
                  <a:schemeClr val="tx2">
                    <a:lumMod val="75000"/>
                  </a:schemeClr>
                </a:solidFill>
              </a:rPr>
              <a:t>Employee </a:t>
            </a:r>
            <a:r>
              <a:rPr lang="en-US" dirty="0"/>
              <a:t>(</a:t>
            </a:r>
            <a:r>
              <a:rPr lang="en-US" b="1" dirty="0">
                <a:solidFill>
                  <a:schemeClr val="bg1"/>
                </a:solidFill>
                <a:latin typeface="Consolas" panose="020B0609020204030204" pitchFamily="49" charset="0"/>
              </a:rPr>
              <a:t>id</a:t>
            </a:r>
            <a:r>
              <a:rPr lang="en-US" dirty="0"/>
              <a:t> </a:t>
            </a:r>
            <a:r>
              <a:rPr lang="en-US" dirty="0" smtClean="0"/>
              <a:t>will </a:t>
            </a:r>
            <a:r>
              <a:rPr lang="en-US" dirty="0"/>
              <a:t>be auto-generated)</a:t>
            </a:r>
          </a:p>
          <a:p>
            <a:endParaRPr lang="en-US" dirty="0"/>
          </a:p>
          <a:p>
            <a:endParaRPr lang="en-US" dirty="0"/>
          </a:p>
          <a:p>
            <a:pPr>
              <a:spcBef>
                <a:spcPts val="1200"/>
              </a:spcBef>
            </a:pPr>
            <a:r>
              <a:rPr lang="en-US" dirty="0"/>
              <a:t>Insert a few </a:t>
            </a:r>
            <a:r>
              <a:rPr lang="en-US" dirty="0">
                <a:solidFill>
                  <a:schemeClr val="tx2">
                    <a:lumMod val="75000"/>
                  </a:schemeClr>
                </a:solidFill>
              </a:rPr>
              <a:t>new </a:t>
            </a:r>
            <a:r>
              <a:rPr lang="en-US" dirty="0" smtClean="0">
                <a:solidFill>
                  <a:schemeClr val="tx2">
                    <a:lumMod val="75000"/>
                  </a:schemeClr>
                </a:solidFill>
              </a:rPr>
              <a:t>Employees</a:t>
            </a:r>
            <a:endParaRPr lang="en-US" dirty="0"/>
          </a:p>
        </p:txBody>
      </p:sp>
      <p:sp>
        <p:nvSpPr>
          <p:cNvPr id="5" name="Text Placeholder 5"/>
          <p:cNvSpPr txBox="1">
            <a:spLocks/>
          </p:cNvSpPr>
          <p:nvPr/>
        </p:nvSpPr>
        <p:spPr>
          <a:xfrm>
            <a:off x="450852" y="1905000"/>
            <a:ext cx="11309348" cy="100718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INSERT</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INTO</a:t>
            </a:r>
            <a:r>
              <a:rPr lang="en-US" sz="2800" b="1" noProof="1">
                <a:latin typeface="Consolas" pitchFamily="49" charset="0"/>
                <a:cs typeface="Consolas" pitchFamily="49" charset="0"/>
              </a:rPr>
              <a:t> </a:t>
            </a:r>
            <a:r>
              <a:rPr lang="en-US" sz="2800" b="1" noProof="1" smtClean="0">
                <a:latin typeface="Consolas"/>
                <a:cs typeface="Consolas" pitchFamily="49" charset="0"/>
                <a:sym typeface="Consolas"/>
              </a:rPr>
              <a:t>e</a:t>
            </a:r>
            <a:r>
              <a:rPr lang="en-US" sz="2800" b="1" dirty="0" smtClean="0">
                <a:latin typeface="Consolas"/>
                <a:ea typeface="Consolas"/>
                <a:cs typeface="Consolas"/>
                <a:sym typeface="Consolas"/>
              </a:rPr>
              <a:t>mployees</a:t>
            </a:r>
            <a:r>
              <a:rPr lang="en-US" sz="2800" b="1" noProof="1" smtClean="0">
                <a:latin typeface="Consolas" pitchFamily="49" charset="0"/>
                <a:cs typeface="Consolas" pitchFamily="49" charset="0"/>
              </a:rPr>
              <a:t>(email, first_name, last_name)</a:t>
            </a:r>
            <a:endParaRPr lang="en-US" sz="2800" b="1" noProof="1">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VALUES</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p@gmail.com</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Radina</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'Georgieva</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a:t>
            </a:r>
            <a:endParaRPr lang="en-US" sz="2800" b="1" noProof="1">
              <a:latin typeface="Consolas" pitchFamily="49" charset="0"/>
              <a:cs typeface="Consolas" pitchFamily="49" charset="0"/>
            </a:endParaRPr>
          </a:p>
        </p:txBody>
      </p:sp>
      <p:sp>
        <p:nvSpPr>
          <p:cNvPr id="7" name="Text Placeholder 5"/>
          <p:cNvSpPr txBox="1">
            <a:spLocks/>
          </p:cNvSpPr>
          <p:nvPr/>
        </p:nvSpPr>
        <p:spPr>
          <a:xfrm>
            <a:off x="450852" y="4050718"/>
            <a:ext cx="11309348" cy="22998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INSERT</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INTO</a:t>
            </a:r>
            <a:r>
              <a:rPr lang="en-US" sz="2800" b="1" noProof="1">
                <a:latin typeface="Consolas" pitchFamily="49" charset="0"/>
                <a:cs typeface="Consolas" pitchFamily="49" charset="0"/>
              </a:rPr>
              <a:t> </a:t>
            </a:r>
            <a:r>
              <a:rPr lang="en-US" sz="2800" b="1" dirty="0" smtClean="0">
                <a:latin typeface="Consolas"/>
                <a:ea typeface="Consolas"/>
                <a:cs typeface="Consolas"/>
                <a:sym typeface="Consolas"/>
              </a:rPr>
              <a:t>employees</a:t>
            </a:r>
            <a:r>
              <a:rPr lang="en-US" sz="2800" b="1" noProof="1" smtClean="0">
                <a:latin typeface="Consolas" pitchFamily="49" charset="0"/>
                <a:cs typeface="Consolas" pitchFamily="49" charset="0"/>
              </a:rPr>
              <a:t>(email</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first_name</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last_name</a:t>
            </a:r>
            <a:r>
              <a:rPr lang="en-US" sz="2800" b="1" noProof="1">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800" b="1" noProof="1" smtClean="0">
                <a:solidFill>
                  <a:schemeClr val="bg1"/>
                </a:solidFill>
                <a:latin typeface="Consolas" pitchFamily="49" charset="0"/>
                <a:cs typeface="Consolas" pitchFamily="49" charset="0"/>
              </a:rPr>
              <a:t>VALUES</a:t>
            </a:r>
            <a:endParaRPr lang="en-US" sz="2800" b="1" noProof="1">
              <a:solidFill>
                <a:schemeClr val="bg1"/>
              </a:solidFill>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elena@gmail.com',  'Elena</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 'Petrova</a:t>
            </a:r>
            <a:r>
              <a:rPr lang="en-US" sz="2800" b="1" noProof="1">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mirela@abv.bg',    'Mirela</a:t>
            </a:r>
            <a:r>
              <a:rPr lang="en-US" sz="2800" b="1" noProof="1">
                <a:latin typeface="Consolas" pitchFamily="49" charset="0"/>
                <a:cs typeface="Consolas" pitchFamily="49" charset="0"/>
              </a:rPr>
              <a:t>', 'Mihailova'),</a:t>
            </a:r>
          </a:p>
          <a:p>
            <a:pPr marL="0" lvl="1" indent="0">
              <a:lnSpc>
                <a:spcPct val="100000"/>
              </a:lnSpc>
              <a:spcBef>
                <a:spcPts val="0"/>
              </a:spcBef>
              <a:spcAft>
                <a:spcPts val="0"/>
              </a:spcAft>
              <a:buClr>
                <a:srgbClr val="F2B254"/>
              </a:buClr>
              <a:buSzPct val="100000"/>
              <a:buNone/>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hristo@gmail.com', 'Hristo</a:t>
            </a:r>
            <a:r>
              <a:rPr lang="en-US" sz="2800" b="1" noProof="1">
                <a:latin typeface="Consolas" pitchFamily="49" charset="0"/>
                <a:cs typeface="Consolas" pitchFamily="49" charset="0"/>
              </a:rPr>
              <a:t>', 'Dimitrov')</a:t>
            </a:r>
          </a:p>
        </p:txBody>
      </p:sp>
    </p:spTree>
    <p:extLst>
      <p:ext uri="{BB962C8B-B14F-4D97-AF65-F5344CB8AC3E}">
        <p14:creationId xmlns:p14="http://schemas.microsoft.com/office/powerpoint/2010/main" val="204832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Shape 99"/>
          <p:cNvSpPr txBox="1">
            <a:spLocks noGrp="1"/>
          </p:cNvSpPr>
          <p:nvPr>
            <p:ph type="title"/>
          </p:nvPr>
        </p:nvSpPr>
        <p:spPr>
          <a:prstGeom prst="rect">
            <a:avLst/>
          </a:prstGeom>
        </p:spPr>
        <p:txBody>
          <a:bodyPr wrap="square" lIns="91425" tIns="91425" rIns="91425" bIns="91425" anchor="ctr" anchorCtr="0">
            <a:noAutofit/>
          </a:bodyPr>
          <a:lstStyle/>
          <a:p>
            <a:pPr lvl="0">
              <a:spcBef>
                <a:spcPts val="0"/>
              </a:spcBef>
              <a:buNone/>
            </a:pPr>
            <a:r>
              <a:rPr lang="en-US">
                <a:latin typeface="+mn-lt"/>
              </a:rPr>
              <a:t>Big Picture</a:t>
            </a:r>
          </a:p>
        </p:txBody>
      </p:sp>
      <p:sp>
        <p:nvSpPr>
          <p:cNvPr id="98" name="Shape 98"/>
          <p:cNvSpPr txBox="1">
            <a:spLocks noGrp="1"/>
          </p:cNvSpPr>
          <p:nvPr>
            <p:ph type="sldNum" sz="quarter" idx="13"/>
          </p:nvPr>
        </p:nvSpPr>
        <p:spPr>
          <a:prstGeom prst="rect">
            <a:avLst/>
          </a:prstGeom>
        </p:spPr>
        <p:txBody>
          <a:bodyPr wrap="square" lIns="36000" tIns="36000" rIns="36000" bIns="36000" anchor="ctr" anchorCtr="0">
            <a:noAutofit/>
          </a:bodyPr>
          <a:lstStyle/>
          <a:p>
            <a:pPr lvl="0">
              <a:spcBef>
                <a:spcPts val="0"/>
              </a:spcBef>
              <a:buClr>
                <a:srgbClr val="000000"/>
              </a:buClr>
              <a:buSzPct val="25000"/>
              <a:buFont typeface="Arial"/>
              <a:buNone/>
            </a:pPr>
            <a:fld id="{00000000-1234-1234-1234-123412341234}" type="slidenum">
              <a:rPr lang="en-US"/>
              <a:t>5</a:t>
            </a:fld>
            <a:endParaRPr lang="en-US" dirty="0"/>
          </a:p>
        </p:txBody>
      </p:sp>
      <p:sp>
        <p:nvSpPr>
          <p:cNvPr id="47" name="Rectangle: Rounded Corners 44">
            <a:extLst>
              <a:ext uri="{FF2B5EF4-FFF2-40B4-BE49-F238E27FC236}">
                <a16:creationId xmlns:a16="http://schemas.microsoft.com/office/drawing/2014/main" id="{F60876DB-1F05-489D-9710-E9FBB41BCEE4}"/>
              </a:ext>
            </a:extLst>
          </p:cNvPr>
          <p:cNvSpPr/>
          <p:nvPr/>
        </p:nvSpPr>
        <p:spPr>
          <a:xfrm>
            <a:off x="5898743" y="2100710"/>
            <a:ext cx="5796462" cy="2318890"/>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smtClean="0">
                <a:solidFill>
                  <a:schemeClr val="tx1"/>
                </a:solidFill>
              </a:rPr>
              <a:t>Server</a:t>
            </a:r>
            <a:endParaRPr lang="en-US" sz="2400" b="1" dirty="0">
              <a:solidFill>
                <a:schemeClr val="tx1"/>
              </a:solidFill>
            </a:endParaRPr>
          </a:p>
        </p:txBody>
      </p:sp>
      <p:cxnSp>
        <p:nvCxnSpPr>
          <p:cNvPr id="113" name="Shape 113"/>
          <p:cNvCxnSpPr/>
          <p:nvPr/>
        </p:nvCxnSpPr>
        <p:spPr>
          <a:xfrm flipV="1">
            <a:off x="2427282" y="4160693"/>
            <a:ext cx="8591252" cy="1179890"/>
          </a:xfrm>
          <a:prstGeom prst="bentConnector2">
            <a:avLst/>
          </a:prstGeom>
          <a:noFill/>
          <a:ln w="76200" cap="flat" cmpd="sng">
            <a:solidFill>
              <a:schemeClr val="tx1"/>
            </a:solidFill>
            <a:prstDash val="dash"/>
            <a:round/>
            <a:headEnd type="stealth" w="lg" len="lg"/>
            <a:tailEnd type="stealth" w="lg" len="lg"/>
          </a:ln>
        </p:spPr>
      </p:cxnSp>
      <p:sp>
        <p:nvSpPr>
          <p:cNvPr id="23" name="AutoShape 7"/>
          <p:cNvSpPr>
            <a:spLocks noChangeArrowheads="1"/>
          </p:cNvSpPr>
          <p:nvPr/>
        </p:nvSpPr>
        <p:spPr bwMode="auto">
          <a:xfrm>
            <a:off x="2198541" y="1981200"/>
            <a:ext cx="1040691" cy="584836"/>
          </a:xfrm>
          <a:prstGeom prst="wedgeRoundRectCallout">
            <a:avLst>
              <a:gd name="adj1" fmla="val -7186"/>
              <a:gd name="adj2" fmla="val 12970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HTTP</a:t>
            </a:r>
            <a:endParaRPr lang="en-US" sz="2400" b="1" noProof="1">
              <a:solidFill>
                <a:srgbClr val="FFFFFF"/>
              </a:solidFill>
            </a:endParaRPr>
          </a:p>
        </p:txBody>
      </p:sp>
      <p:sp>
        <p:nvSpPr>
          <p:cNvPr id="24" name="AutoShape 7"/>
          <p:cNvSpPr>
            <a:spLocks noChangeArrowheads="1"/>
          </p:cNvSpPr>
          <p:nvPr/>
        </p:nvSpPr>
        <p:spPr bwMode="auto">
          <a:xfrm>
            <a:off x="7522509" y="2246849"/>
            <a:ext cx="899610" cy="412860"/>
          </a:xfrm>
          <a:prstGeom prst="wedgeRoundRectCallout">
            <a:avLst>
              <a:gd name="adj1" fmla="val -3247"/>
              <a:gd name="adj2" fmla="val 12584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File</a:t>
            </a:r>
            <a:endParaRPr lang="en-US" sz="2400" b="1" noProof="1">
              <a:solidFill>
                <a:srgbClr val="FFFFFF"/>
              </a:solidFill>
            </a:endParaRPr>
          </a:p>
        </p:txBody>
      </p:sp>
      <p:sp>
        <p:nvSpPr>
          <p:cNvPr id="25" name="AutoShape 7"/>
          <p:cNvSpPr>
            <a:spLocks noChangeArrowheads="1"/>
          </p:cNvSpPr>
          <p:nvPr/>
        </p:nvSpPr>
        <p:spPr bwMode="auto">
          <a:xfrm>
            <a:off x="9313484" y="2262137"/>
            <a:ext cx="1705050" cy="365559"/>
          </a:xfrm>
          <a:prstGeom prst="wedgeRoundRectCallout">
            <a:avLst>
              <a:gd name="adj1" fmla="val 5927"/>
              <a:gd name="adj2" fmla="val 136810"/>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TCP/Socket</a:t>
            </a:r>
            <a:endParaRPr lang="en-US" sz="2400" b="1" noProof="1">
              <a:solidFill>
                <a:srgbClr val="FFFFFF"/>
              </a:solidFill>
            </a:endParaRPr>
          </a:p>
        </p:txBody>
      </p:sp>
      <p:sp>
        <p:nvSpPr>
          <p:cNvPr id="26" name="AutoShape 7"/>
          <p:cNvSpPr>
            <a:spLocks noChangeArrowheads="1"/>
          </p:cNvSpPr>
          <p:nvPr/>
        </p:nvSpPr>
        <p:spPr bwMode="auto">
          <a:xfrm>
            <a:off x="760412" y="3068612"/>
            <a:ext cx="1501306" cy="953691"/>
          </a:xfrm>
          <a:prstGeom prst="wedgeRoundRectCallout">
            <a:avLst>
              <a:gd name="adj1" fmla="val 3510"/>
              <a:gd name="adj2" fmla="val 1821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Browser</a:t>
            </a:r>
            <a:endParaRPr lang="en-US" sz="2400" b="1" noProof="1">
              <a:solidFill>
                <a:srgbClr val="FFFFFF"/>
              </a:solidFill>
            </a:endParaRPr>
          </a:p>
        </p:txBody>
      </p:sp>
      <p:sp>
        <p:nvSpPr>
          <p:cNvPr id="30" name="Arrow: Right 8"/>
          <p:cNvSpPr/>
          <p:nvPr/>
        </p:nvSpPr>
        <p:spPr>
          <a:xfrm>
            <a:off x="2333719" y="306861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 name="Arrow: Right 8"/>
          <p:cNvSpPr/>
          <p:nvPr/>
        </p:nvSpPr>
        <p:spPr>
          <a:xfrm>
            <a:off x="5242900" y="3015266"/>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Arrow: Right 8"/>
          <p:cNvSpPr/>
          <p:nvPr/>
        </p:nvSpPr>
        <p:spPr>
          <a:xfrm rot="10800000">
            <a:off x="2332184" y="358069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Arrow: Right 8"/>
          <p:cNvSpPr/>
          <p:nvPr/>
        </p:nvSpPr>
        <p:spPr>
          <a:xfrm rot="10800000">
            <a:off x="5209782" y="358069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Cloud 4"/>
          <p:cNvSpPr/>
          <p:nvPr/>
        </p:nvSpPr>
        <p:spPr bwMode="auto">
          <a:xfrm>
            <a:off x="3028752" y="2820987"/>
            <a:ext cx="2176803" cy="1405321"/>
          </a:xfrm>
          <a:prstGeom prst="cloud">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Internet</a:t>
            </a:r>
            <a:endParaRPr lang="en-US" sz="2400" b="1" dirty="0">
              <a:solidFill>
                <a:srgbClr val="FFFFFF"/>
              </a:solidFill>
            </a:endParaRPr>
          </a:p>
        </p:txBody>
      </p:sp>
      <p:sp>
        <p:nvSpPr>
          <p:cNvPr id="36" name="Arrow: Right 8"/>
          <p:cNvSpPr/>
          <p:nvPr/>
        </p:nvSpPr>
        <p:spPr>
          <a:xfrm>
            <a:off x="7733605" y="3012941"/>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7" name="Arrow: Right 8"/>
          <p:cNvSpPr/>
          <p:nvPr/>
        </p:nvSpPr>
        <p:spPr>
          <a:xfrm>
            <a:off x="9734164" y="3012941"/>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8" name="Arrow: Right 8"/>
          <p:cNvSpPr/>
          <p:nvPr/>
        </p:nvSpPr>
        <p:spPr>
          <a:xfrm rot="10800000">
            <a:off x="9734164" y="346073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9" name="Arrow: Right 8"/>
          <p:cNvSpPr/>
          <p:nvPr/>
        </p:nvSpPr>
        <p:spPr>
          <a:xfrm rot="10800000">
            <a:off x="7734989" y="358069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Flowchart: Predefined Process 7"/>
          <p:cNvSpPr/>
          <p:nvPr/>
        </p:nvSpPr>
        <p:spPr bwMode="auto">
          <a:xfrm>
            <a:off x="6030993" y="3048059"/>
            <a:ext cx="1628138" cy="953691"/>
          </a:xfrm>
          <a:prstGeom prst="flowChartPredefinedProcess">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Web</a:t>
            </a:r>
            <a:br>
              <a:rPr lang="en-US" sz="2400" b="1" dirty="0" smtClean="0">
                <a:solidFill>
                  <a:srgbClr val="FFFFFF"/>
                </a:solidFill>
              </a:rPr>
            </a:br>
            <a:r>
              <a:rPr lang="en-US" sz="2400" b="1" dirty="0" smtClean="0">
                <a:solidFill>
                  <a:srgbClr val="FFFFFF"/>
                </a:solidFill>
              </a:rPr>
              <a:t>Server</a:t>
            </a:r>
            <a:endParaRPr lang="en-US" sz="2400" b="1" dirty="0">
              <a:solidFill>
                <a:srgbClr val="FFFFFF"/>
              </a:solidFill>
            </a:endParaRPr>
          </a:p>
        </p:txBody>
      </p:sp>
      <p:sp>
        <p:nvSpPr>
          <p:cNvPr id="11" name="Flowchart: Terminator 10"/>
          <p:cNvSpPr/>
          <p:nvPr/>
        </p:nvSpPr>
        <p:spPr bwMode="auto">
          <a:xfrm>
            <a:off x="8422118" y="3028920"/>
            <a:ext cx="1248802" cy="953691"/>
          </a:xfrm>
          <a:prstGeom prst="flowChartTerminator">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PHP</a:t>
            </a:r>
            <a:endParaRPr lang="en-US" sz="2400" b="1" dirty="0">
              <a:solidFill>
                <a:srgbClr val="FFFFFF"/>
              </a:solidFill>
            </a:endParaRPr>
          </a:p>
        </p:txBody>
      </p:sp>
      <p:sp>
        <p:nvSpPr>
          <p:cNvPr id="12" name="Flowchart: Magnetic Disk 11"/>
          <p:cNvSpPr/>
          <p:nvPr/>
        </p:nvSpPr>
        <p:spPr bwMode="auto">
          <a:xfrm>
            <a:off x="10438159" y="3012941"/>
            <a:ext cx="1160750" cy="1021414"/>
          </a:xfrm>
          <a:prstGeom prst="flowChartMagneticDisk">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DB</a:t>
            </a:r>
            <a:endParaRPr lang="en-US" sz="2400" b="1" dirty="0">
              <a:solidFill>
                <a:srgbClr val="FFFFFF"/>
              </a:solidFill>
            </a:endParaRPr>
          </a:p>
        </p:txBody>
      </p:sp>
      <p:sp>
        <p:nvSpPr>
          <p:cNvPr id="49" name="AutoShape 7"/>
          <p:cNvSpPr>
            <a:spLocks noChangeArrowheads="1"/>
          </p:cNvSpPr>
          <p:nvPr/>
        </p:nvSpPr>
        <p:spPr bwMode="auto">
          <a:xfrm>
            <a:off x="760412" y="4742099"/>
            <a:ext cx="1501306" cy="953691"/>
          </a:xfrm>
          <a:prstGeom prst="wedgeRoundRectCallout">
            <a:avLst>
              <a:gd name="adj1" fmla="val 3510"/>
              <a:gd name="adj2" fmla="val 1821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DB Client</a:t>
            </a:r>
            <a:endParaRPr lang="en-US" sz="2400" b="1" noProof="1">
              <a:solidFill>
                <a:srgbClr val="FFFFFF"/>
              </a:solidFill>
            </a:endParaRPr>
          </a:p>
        </p:txBody>
      </p:sp>
    </p:spTree>
    <p:extLst>
      <p:ext uri="{BB962C8B-B14F-4D97-AF65-F5344CB8AC3E}">
        <p14:creationId xmlns:p14="http://schemas.microsoft.com/office/powerpoint/2010/main" val="23388043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3" grpId="0" animBg="1"/>
      <p:bldP spid="24" grpId="0" animBg="1"/>
      <p:bldP spid="25" grpId="0" animBg="1"/>
      <p:bldP spid="30" grpId="0" animBg="1"/>
      <p:bldP spid="32" grpId="0" animBg="1"/>
      <p:bldP spid="33" grpId="0" animBg="1"/>
      <p:bldP spid="34" grpId="0" animBg="1"/>
      <p:bldP spid="5" grpId="0" animBg="1"/>
      <p:bldP spid="36" grpId="0" animBg="1"/>
      <p:bldP spid="37" grpId="0" animBg="1"/>
      <p:bldP spid="38" grpId="0" animBg="1"/>
      <p:bldP spid="39" grpId="0" animBg="1"/>
      <p:bldP spid="8" grpId="0" animBg="1"/>
      <p:bldP spid="11" grpId="0" animBg="1"/>
      <p:bldP spid="12"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type="body" sz="quarter" idx="10"/>
          </p:nvPr>
        </p:nvSpPr>
        <p:spPr/>
        <p:txBody>
          <a:bodyPr/>
          <a:lstStyle/>
          <a:p>
            <a:pPr marL="357188" indent="-357188">
              <a:lnSpc>
                <a:spcPct val="100000"/>
              </a:lnSpc>
            </a:pPr>
            <a:r>
              <a:rPr lang="en-US" dirty="0"/>
              <a:t>The SQL </a:t>
            </a:r>
            <a:r>
              <a:rPr lang="en-US" dirty="0">
                <a:solidFill>
                  <a:schemeClr val="bg1"/>
                </a:solidFill>
                <a:latin typeface="Consolas" pitchFamily="49" charset="0"/>
              </a:rPr>
              <a:t>UPDATE</a:t>
            </a:r>
            <a:r>
              <a:rPr lang="en-US" dirty="0"/>
              <a:t> command</a:t>
            </a:r>
          </a:p>
          <a:p>
            <a:pPr marL="357188" indent="-357188">
              <a:lnSpc>
                <a:spcPct val="100000"/>
              </a:lnSpc>
              <a:spcBef>
                <a:spcPts val="30000"/>
              </a:spcBef>
            </a:pPr>
            <a:r>
              <a:rPr lang="en-US" dirty="0" smtClean="0"/>
              <a:t>Note: Don’t forget the </a:t>
            </a:r>
            <a:r>
              <a:rPr lang="en-US" dirty="0" smtClean="0">
                <a:solidFill>
                  <a:schemeClr val="bg1"/>
                </a:solidFill>
                <a:latin typeface="Consolas" pitchFamily="49" charset="0"/>
              </a:rPr>
              <a:t>WHERE</a:t>
            </a:r>
            <a:r>
              <a:rPr lang="en-US" dirty="0" smtClean="0"/>
              <a:t> clause!</a:t>
            </a:r>
            <a:endParaRPr lang="en-US" dirty="0"/>
          </a:p>
        </p:txBody>
      </p:sp>
      <p:sp>
        <p:nvSpPr>
          <p:cNvPr id="562178" name="Rectangle 2"/>
          <p:cNvSpPr>
            <a:spLocks noGrp="1" noChangeArrowheads="1"/>
          </p:cNvSpPr>
          <p:nvPr>
            <p:ph type="title"/>
          </p:nvPr>
        </p:nvSpPr>
        <p:spPr/>
        <p:txBody>
          <a:bodyPr/>
          <a:lstStyle/>
          <a:p>
            <a:r>
              <a:rPr lang="en-US" dirty="0"/>
              <a:t>Updating Data</a:t>
            </a:r>
            <a:endParaRPr lang="bg-BG"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50</a:t>
            </a:fld>
            <a:endParaRPr lang="en-US" dirty="0"/>
          </a:p>
        </p:txBody>
      </p:sp>
      <p:sp>
        <p:nvSpPr>
          <p:cNvPr id="562180" name="Rectangle 4"/>
          <p:cNvSpPr>
            <a:spLocks noChangeArrowheads="1"/>
          </p:cNvSpPr>
          <p:nvPr/>
        </p:nvSpPr>
        <p:spPr bwMode="auto">
          <a:xfrm>
            <a:off x="1668616" y="1981200"/>
            <a:ext cx="8845396" cy="12464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500" b="1" noProof="1">
                <a:solidFill>
                  <a:schemeClr val="bg1"/>
                </a:solidFill>
                <a:latin typeface="Consolas" pitchFamily="49" charset="0"/>
                <a:cs typeface="Consolas" pitchFamily="49" charset="0"/>
              </a:rPr>
              <a:t>UPDATE</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employees</a:t>
            </a:r>
            <a:endParaRPr lang="en-US" sz="2500" b="1" noProof="1">
              <a:latin typeface="Consolas" pitchFamily="49" charset="0"/>
              <a:cs typeface="Consolas" pitchFamily="49" charset="0"/>
            </a:endParaRPr>
          </a:p>
          <a:p>
            <a:pPr eaLnBrk="0" hangingPunct="0">
              <a:buClr>
                <a:schemeClr val="accent5">
                  <a:lumMod val="40000"/>
                  <a:lumOff val="60000"/>
                </a:schemeClr>
              </a:buClr>
              <a:buSzPct val="70000"/>
            </a:pPr>
            <a:r>
              <a:rPr lang="en-US" sz="2500" b="1" noProof="1">
                <a:latin typeface="Consolas" pitchFamily="49" charset="0"/>
                <a:cs typeface="Consolas" pitchFamily="49" charset="0"/>
              </a:rPr>
              <a:t>   </a:t>
            </a:r>
            <a:r>
              <a:rPr lang="en-US" sz="2500" b="1" noProof="1">
                <a:solidFill>
                  <a:schemeClr val="bg1"/>
                </a:solidFill>
                <a:latin typeface="Consolas" pitchFamily="49" charset="0"/>
                <a:cs typeface="Consolas" pitchFamily="49" charset="0"/>
              </a:rPr>
              <a:t>SET</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last_name </a:t>
            </a:r>
            <a:r>
              <a:rPr lang="en-US" sz="2500" b="1" noProof="1">
                <a:latin typeface="Consolas" pitchFamily="49" charset="0"/>
                <a:cs typeface="Consolas" pitchFamily="49" charset="0"/>
              </a:rPr>
              <a:t>= 'Brown'</a:t>
            </a:r>
          </a:p>
          <a:p>
            <a:pPr eaLnBrk="0" hangingPunct="0">
              <a:buClr>
                <a:schemeClr val="accent5">
                  <a:lumMod val="40000"/>
                  <a:lumOff val="60000"/>
                </a:schemeClr>
              </a:buClr>
              <a:buSzPct val="70000"/>
            </a:pPr>
            <a:r>
              <a:rPr lang="en-US" sz="2500" b="1" noProof="1">
                <a:latin typeface="Consolas" pitchFamily="49" charset="0"/>
                <a:cs typeface="Consolas" pitchFamily="49" charset="0"/>
              </a:rPr>
              <a:t> WHERE </a:t>
            </a:r>
            <a:r>
              <a:rPr lang="en-US" sz="2500" b="1" noProof="1" smtClean="0">
                <a:latin typeface="Consolas" pitchFamily="49" charset="0"/>
                <a:cs typeface="Consolas" pitchFamily="49" charset="0"/>
              </a:rPr>
              <a:t>id </a:t>
            </a:r>
            <a:r>
              <a:rPr lang="en-US" sz="2500" b="1" noProof="1">
                <a:latin typeface="Consolas" pitchFamily="49" charset="0"/>
                <a:cs typeface="Consolas" pitchFamily="49" charset="0"/>
              </a:rPr>
              <a:t>= 1</a:t>
            </a:r>
          </a:p>
        </p:txBody>
      </p:sp>
      <p:sp>
        <p:nvSpPr>
          <p:cNvPr id="6" name="Rectangle 4"/>
          <p:cNvSpPr>
            <a:spLocks noChangeArrowheads="1"/>
          </p:cNvSpPr>
          <p:nvPr/>
        </p:nvSpPr>
        <p:spPr bwMode="auto">
          <a:xfrm>
            <a:off x="1668616" y="3657600"/>
            <a:ext cx="8845396"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800"/>
              </a:spcBef>
              <a:buClr>
                <a:schemeClr val="accent5">
                  <a:lumMod val="40000"/>
                  <a:lumOff val="60000"/>
                </a:schemeClr>
              </a:buClr>
              <a:buSzPct val="70000"/>
            </a:pPr>
            <a:r>
              <a:rPr lang="en-US" sz="2500" b="1" noProof="1">
                <a:solidFill>
                  <a:schemeClr val="bg1"/>
                </a:solidFill>
                <a:latin typeface="Consolas" pitchFamily="49" charset="0"/>
                <a:cs typeface="Consolas" pitchFamily="49" charset="0"/>
              </a:rPr>
              <a:t>UPDATE</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employees</a:t>
            </a:r>
            <a:endParaRPr lang="en-US" sz="2500" b="1" noProof="1">
              <a:latin typeface="Consolas" pitchFamily="49" charset="0"/>
              <a:cs typeface="Consolas" pitchFamily="49" charset="0"/>
            </a:endParaRPr>
          </a:p>
          <a:p>
            <a:pPr eaLnBrk="0" hangingPunct="0">
              <a:buClr>
                <a:schemeClr val="accent5">
                  <a:lumMod val="40000"/>
                  <a:lumOff val="60000"/>
                </a:schemeClr>
              </a:buClr>
              <a:buSzPct val="70000"/>
            </a:pPr>
            <a:r>
              <a:rPr lang="en-US" sz="2500" b="1" noProof="1">
                <a:latin typeface="Consolas" pitchFamily="49" charset="0"/>
                <a:cs typeface="Consolas" pitchFamily="49" charset="0"/>
              </a:rPr>
              <a:t>   </a:t>
            </a:r>
            <a:r>
              <a:rPr lang="en-US" sz="2500" b="1" noProof="1">
                <a:solidFill>
                  <a:schemeClr val="bg1"/>
                </a:solidFill>
                <a:latin typeface="Consolas" pitchFamily="49" charset="0"/>
                <a:cs typeface="Consolas" pitchFamily="49" charset="0"/>
              </a:rPr>
              <a:t>SET</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salary </a:t>
            </a: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salary </a:t>
            </a:r>
            <a:r>
              <a:rPr lang="en-US" sz="2500" b="1" noProof="1">
                <a:latin typeface="Consolas" pitchFamily="49" charset="0"/>
                <a:cs typeface="Consolas" pitchFamily="49" charset="0"/>
              </a:rPr>
              <a:t>* 1.10,</a:t>
            </a:r>
          </a:p>
          <a:p>
            <a:pPr eaLnBrk="0" hangingPunct="0">
              <a:buClr>
                <a:schemeClr val="accent5">
                  <a:lumMod val="40000"/>
                  <a:lumOff val="60000"/>
                </a:schemeClr>
              </a:buClr>
              <a:buSzPct val="70000"/>
            </a:pPr>
            <a:r>
              <a:rPr lang="en-US" sz="2500" b="1" noProof="1">
                <a:latin typeface="Consolas" pitchFamily="49" charset="0"/>
                <a:cs typeface="Consolas" pitchFamily="49" charset="0"/>
              </a:rPr>
              <a:t>       </a:t>
            </a:r>
            <a:r>
              <a:rPr lang="en-US" sz="2500" b="1" noProof="1" smtClean="0">
                <a:latin typeface="Consolas" pitchFamily="49" charset="0"/>
                <a:cs typeface="Consolas" pitchFamily="49" charset="0"/>
              </a:rPr>
              <a:t>job_title </a:t>
            </a:r>
            <a:r>
              <a:rPr lang="en-US" sz="2500" b="1" noProof="1">
                <a:latin typeface="Consolas" pitchFamily="49" charset="0"/>
                <a:cs typeface="Consolas" pitchFamily="49" charset="0"/>
              </a:rPr>
              <a:t>= </a:t>
            </a:r>
            <a:r>
              <a:rPr lang="en-US" sz="2500" b="1" noProof="1" smtClean="0">
                <a:solidFill>
                  <a:schemeClr val="bg1"/>
                </a:solidFill>
                <a:latin typeface="Consolas" pitchFamily="49" charset="0"/>
                <a:cs typeface="Consolas" pitchFamily="49" charset="0"/>
              </a:rPr>
              <a:t>CONCAT</a:t>
            </a:r>
            <a:r>
              <a:rPr lang="en-US" sz="2500" b="1" noProof="1" smtClean="0">
                <a:latin typeface="Consolas" pitchFamily="49" charset="0"/>
                <a:cs typeface="Consolas" pitchFamily="49" charset="0"/>
              </a:rPr>
              <a:t>('Senior ', JobTitle)</a:t>
            </a:r>
            <a:endParaRPr lang="en-US" sz="2500" b="1" noProof="1">
              <a:latin typeface="Consolas" pitchFamily="49" charset="0"/>
              <a:cs typeface="Consolas" pitchFamily="49" charset="0"/>
            </a:endParaRPr>
          </a:p>
          <a:p>
            <a:pPr eaLnBrk="0" hangingPunct="0">
              <a:buClr>
                <a:schemeClr val="accent5">
                  <a:lumMod val="40000"/>
                  <a:lumOff val="60000"/>
                </a:schemeClr>
              </a:buClr>
              <a:buSzPct val="70000"/>
            </a:pPr>
            <a:r>
              <a:rPr lang="en-US" sz="2500" b="1" noProof="1">
                <a:latin typeface="Consolas" pitchFamily="49" charset="0"/>
                <a:cs typeface="Consolas" pitchFamily="49" charset="0"/>
              </a:rPr>
              <a:t> WHERE </a:t>
            </a:r>
            <a:r>
              <a:rPr lang="en-US" sz="2500" b="1" noProof="1" smtClean="0">
                <a:latin typeface="Consolas" pitchFamily="49" charset="0"/>
                <a:cs typeface="Consolas" pitchFamily="49" charset="0"/>
              </a:rPr>
              <a:t>id </a:t>
            </a:r>
            <a:r>
              <a:rPr lang="en-US" sz="2500" b="1" noProof="1">
                <a:latin typeface="Consolas" pitchFamily="49" charset="0"/>
                <a:cs typeface="Consolas" pitchFamily="49" charset="0"/>
              </a:rPr>
              <a:t>= 3</a:t>
            </a:r>
          </a:p>
        </p:txBody>
      </p:sp>
      <p:sp>
        <p:nvSpPr>
          <p:cNvPr id="7" name="AutoShape 22"/>
          <p:cNvSpPr>
            <a:spLocks noChangeArrowheads="1"/>
          </p:cNvSpPr>
          <p:nvPr/>
        </p:nvSpPr>
        <p:spPr bwMode="auto">
          <a:xfrm>
            <a:off x="6091314" y="1551295"/>
            <a:ext cx="2705333" cy="679926"/>
          </a:xfrm>
          <a:prstGeom prst="wedgeRoundRectCallout">
            <a:avLst>
              <a:gd name="adj1" fmla="val -93605"/>
              <a:gd name="adj2" fmla="val 7822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New values</a:t>
            </a:r>
            <a:endParaRPr lang="bg-BG" sz="2400" b="1" noProof="1">
              <a:solidFill>
                <a:schemeClr val="bg2"/>
              </a:solidFill>
            </a:endParaRPr>
          </a:p>
        </p:txBody>
      </p:sp>
    </p:spTree>
    <p:extLst>
      <p:ext uri="{BB962C8B-B14F-4D97-AF65-F5344CB8AC3E}">
        <p14:creationId xmlns:p14="http://schemas.microsoft.com/office/powerpoint/2010/main" val="233826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2180"/>
                                        </p:tgtEl>
                                        <p:attrNameLst>
                                          <p:attrName>style.visibility</p:attrName>
                                        </p:attrNameLst>
                                      </p:cBhvr>
                                      <p:to>
                                        <p:strVal val="visible"/>
                                      </p:to>
                                    </p:set>
                                    <p:animEffect transition="in" filter="fade">
                                      <p:cBhvr>
                                        <p:cTn id="7" dur="500"/>
                                        <p:tgtEl>
                                          <p:spTgt spid="562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621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80"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a:lnSpc>
                <a:spcPct val="100000"/>
              </a:lnSpc>
            </a:pPr>
            <a:r>
              <a:rPr lang="en-US" dirty="0"/>
              <a:t>Update existing post </a:t>
            </a:r>
            <a:r>
              <a:rPr lang="en-US" dirty="0">
                <a:sym typeface="Wingdings" panose="05000000000000000000" pitchFamily="2" charset="2"/>
              </a:rPr>
              <a:t></a:t>
            </a:r>
            <a:r>
              <a:rPr lang="en-US" dirty="0"/>
              <a:t> change title</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Update existing post </a:t>
            </a:r>
            <a:r>
              <a:rPr lang="en-US" dirty="0">
                <a:sym typeface="Wingdings" panose="05000000000000000000" pitchFamily="2" charset="2"/>
              </a:rPr>
              <a:t></a:t>
            </a:r>
            <a:r>
              <a:rPr lang="en-US" dirty="0"/>
              <a:t> change date</a:t>
            </a:r>
          </a:p>
          <a:p>
            <a:pPr>
              <a:lnSpc>
                <a:spcPct val="100000"/>
              </a:lnSpc>
            </a:pPr>
            <a:endParaRPr lang="en-US" dirty="0"/>
          </a:p>
        </p:txBody>
      </p:sp>
      <p:sp>
        <p:nvSpPr>
          <p:cNvPr id="4" name="Title 3"/>
          <p:cNvSpPr>
            <a:spLocks noGrp="1"/>
          </p:cNvSpPr>
          <p:nvPr>
            <p:ph type="title"/>
          </p:nvPr>
        </p:nvSpPr>
        <p:spPr/>
        <p:txBody>
          <a:bodyPr/>
          <a:lstStyle/>
          <a:p>
            <a:r>
              <a:rPr lang="en-US" dirty="0"/>
              <a:t>Updating </a:t>
            </a:r>
            <a:r>
              <a:rPr lang="en-US" dirty="0" smtClean="0"/>
              <a:t>Data (2)</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51</a:t>
            </a:fld>
            <a:endParaRPr lang="en-US" dirty="0"/>
          </a:p>
        </p:txBody>
      </p:sp>
      <p:sp>
        <p:nvSpPr>
          <p:cNvPr id="5" name="Text Placeholder 5"/>
          <p:cNvSpPr txBox="1">
            <a:spLocks/>
          </p:cNvSpPr>
          <p:nvPr/>
        </p:nvSpPr>
        <p:spPr>
          <a:xfrm>
            <a:off x="760414" y="4648200"/>
            <a:ext cx="10667998"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UPDATE</a:t>
            </a:r>
            <a:r>
              <a:rPr lang="en-US" sz="2800" b="1" noProof="1">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SET</a:t>
            </a:r>
            <a:r>
              <a:rPr lang="en-US" sz="2800" b="1" noProof="1">
                <a:latin typeface="Consolas" pitchFamily="49" charset="0"/>
                <a:cs typeface="Consolas" pitchFamily="49" charset="0"/>
              </a:rPr>
              <a:t> date = </a:t>
            </a:r>
            <a:r>
              <a:rPr lang="en-US" sz="2800" b="1" noProof="1">
                <a:solidFill>
                  <a:schemeClr val="bg1"/>
                </a:solidFill>
                <a:latin typeface="Consolas" pitchFamily="49" charset="0"/>
                <a:cs typeface="Consolas" pitchFamily="49" charset="0"/>
              </a:rPr>
              <a:t>STR_TO_DATE</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'31-12-201</a:t>
            </a:r>
            <a:r>
              <a:rPr lang="bg-BG" sz="2800" b="1" noProof="1" smtClean="0">
                <a:latin typeface="Consolas" pitchFamily="49" charset="0"/>
                <a:cs typeface="Consolas" pitchFamily="49" charset="0"/>
              </a:rPr>
              <a:t>8</a:t>
            </a:r>
            <a:r>
              <a:rPr lang="en-US" sz="2800" b="1" noProof="1" smtClean="0">
                <a:latin typeface="Consolas" pitchFamily="49" charset="0"/>
                <a:cs typeface="Consolas" pitchFamily="49" charset="0"/>
              </a:rPr>
              <a:t>',</a:t>
            </a:r>
            <a:r>
              <a:rPr lang="en-US" sz="2800" b="1" noProof="1" smtClean="0">
                <a:cs typeface="Consolas" pitchFamily="49" charset="0"/>
              </a:rPr>
              <a:t> </a:t>
            </a:r>
            <a:r>
              <a:rPr lang="en-US" sz="2800" b="1" noProof="1">
                <a:latin typeface="Consolas" pitchFamily="49" charset="0"/>
                <a:cs typeface="Consolas" pitchFamily="49" charset="0"/>
              </a:rPr>
              <a:t>'%d-%m-%Y')</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WHERE</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YEAR</a:t>
            </a:r>
            <a:r>
              <a:rPr lang="en-US" sz="2800" b="1" noProof="1">
                <a:latin typeface="Consolas" pitchFamily="49" charset="0"/>
                <a:cs typeface="Consolas" pitchFamily="49" charset="0"/>
              </a:rPr>
              <a:t>(date) = </a:t>
            </a:r>
            <a:r>
              <a:rPr lang="en-US" sz="2800" b="1" noProof="1" smtClean="0">
                <a:latin typeface="Consolas" pitchFamily="49" charset="0"/>
                <a:cs typeface="Consolas" pitchFamily="49" charset="0"/>
              </a:rPr>
              <a:t>201</a:t>
            </a:r>
            <a:r>
              <a:rPr lang="bg-BG" sz="2800" b="1" noProof="1" smtClean="0">
                <a:latin typeface="Consolas" pitchFamily="49" charset="0"/>
                <a:cs typeface="Consolas" pitchFamily="49" charset="0"/>
              </a:rPr>
              <a:t>8</a:t>
            </a:r>
            <a:r>
              <a:rPr lang="en-US" sz="2800" b="1" noProof="1" smtClean="0">
                <a:latin typeface="Consolas" pitchFamily="49" charset="0"/>
                <a:cs typeface="Consolas" pitchFamily="49" charset="0"/>
              </a:rPr>
              <a:t>;</a:t>
            </a:r>
            <a:endParaRPr lang="it-IT" sz="2800" b="1" noProof="1">
              <a:latin typeface="Consolas" pitchFamily="49" charset="0"/>
              <a:cs typeface="Consolas" pitchFamily="49" charset="0"/>
            </a:endParaRPr>
          </a:p>
        </p:txBody>
      </p:sp>
      <p:sp>
        <p:nvSpPr>
          <p:cNvPr id="7" name="Text Placeholder 5"/>
          <p:cNvSpPr txBox="1">
            <a:spLocks/>
          </p:cNvSpPr>
          <p:nvPr/>
        </p:nvSpPr>
        <p:spPr>
          <a:xfrm>
            <a:off x="760414" y="2004833"/>
            <a:ext cx="10667998"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UPDATE</a:t>
            </a:r>
            <a:r>
              <a:rPr lang="en-US" sz="2800" b="1" noProof="1">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SET</a:t>
            </a:r>
            <a:r>
              <a:rPr lang="en-US" sz="2800" b="1" noProof="1">
                <a:latin typeface="Consolas" pitchFamily="49" charset="0"/>
                <a:cs typeface="Consolas" pitchFamily="49" charset="0"/>
              </a:rPr>
              <a:t> title = 'Title Updated!'</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WHERE</a:t>
            </a:r>
            <a:r>
              <a:rPr lang="en-US" sz="2800" b="1" noProof="1">
                <a:latin typeface="Consolas" pitchFamily="49" charset="0"/>
                <a:cs typeface="Consolas" pitchFamily="49" charset="0"/>
              </a:rPr>
              <a:t> id = 2;</a:t>
            </a:r>
            <a:endParaRPr lang="it-IT" sz="2800" b="1" noProof="1">
              <a:latin typeface="Consolas" pitchFamily="49" charset="0"/>
              <a:cs typeface="Consolas" pitchFamily="49" charset="0"/>
            </a:endParaRPr>
          </a:p>
        </p:txBody>
      </p:sp>
    </p:spTree>
    <p:extLst>
      <p:ext uri="{BB962C8B-B14F-4D97-AF65-F5344CB8AC3E}">
        <p14:creationId xmlns:p14="http://schemas.microsoft.com/office/powerpoint/2010/main" val="19068237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Mark all unfinished Projects as being completed today</a:t>
            </a:r>
          </a:p>
          <a:p>
            <a:pPr lvl="1"/>
            <a:r>
              <a:rPr lang="en-US" dirty="0"/>
              <a:t>Hint: Unfinished projects have their </a:t>
            </a:r>
            <a:r>
              <a:rPr lang="en-US" noProof="1" smtClean="0">
                <a:solidFill>
                  <a:schemeClr val="bg1"/>
                </a:solidFill>
              </a:rPr>
              <a:t>end_date</a:t>
            </a:r>
            <a:r>
              <a:rPr lang="en-US" dirty="0" smtClean="0"/>
              <a:t> </a:t>
            </a:r>
            <a:r>
              <a:rPr lang="en-US" dirty="0"/>
              <a:t>set to </a:t>
            </a:r>
            <a:r>
              <a:rPr lang="en-US" dirty="0">
                <a:solidFill>
                  <a:schemeClr val="bg1"/>
                </a:solidFill>
              </a:rPr>
              <a:t>NULL</a:t>
            </a:r>
          </a:p>
          <a:p>
            <a:pPr>
              <a:spcBef>
                <a:spcPts val="23400"/>
              </a:spcBef>
            </a:pPr>
            <a:r>
              <a:rPr lang="en-US" dirty="0"/>
              <a:t>Note: </a:t>
            </a:r>
            <a:r>
              <a:rPr lang="en-US" dirty="0" smtClean="0"/>
              <a:t>Create and Query </a:t>
            </a:r>
            <a:r>
              <a:rPr lang="en-US" noProof="1">
                <a:solidFill>
                  <a:schemeClr val="bg1"/>
                </a:solidFill>
              </a:rPr>
              <a:t>SoftUni</a:t>
            </a:r>
            <a:r>
              <a:rPr lang="en-US" dirty="0"/>
              <a:t> database</a:t>
            </a:r>
          </a:p>
        </p:txBody>
      </p:sp>
      <p:sp>
        <p:nvSpPr>
          <p:cNvPr id="4" name="Title 3"/>
          <p:cNvSpPr>
            <a:spLocks noGrp="1"/>
          </p:cNvSpPr>
          <p:nvPr>
            <p:ph type="title"/>
          </p:nvPr>
        </p:nvSpPr>
        <p:spPr/>
        <p:txBody>
          <a:bodyPr/>
          <a:lstStyle/>
          <a:p>
            <a:r>
              <a:rPr lang="en-US" dirty="0"/>
              <a:t>Problem: Update Projects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52</a:t>
            </a:fld>
            <a:endParaRPr lang="en-US" dirty="0"/>
          </a:p>
        </p:txBody>
      </p:sp>
      <p:graphicFrame>
        <p:nvGraphicFramePr>
          <p:cNvPr id="8" name="Group 5"/>
          <p:cNvGraphicFramePr>
            <a:graphicFrameLocks noGrp="1"/>
          </p:cNvGraphicFramePr>
          <p:nvPr>
            <p:extLst>
              <p:ext uri="{D42A27DB-BD31-4B8C-83A1-F6EECF244321}">
                <p14:modId xmlns:p14="http://schemas.microsoft.com/office/powerpoint/2010/main" val="4287930614"/>
              </p:ext>
            </p:extLst>
          </p:nvPr>
        </p:nvGraphicFramePr>
        <p:xfrm>
          <a:off x="1524114" y="2990088"/>
          <a:ext cx="3848100" cy="2020824"/>
        </p:xfrm>
        <a:graphic>
          <a:graphicData uri="http://schemas.openxmlformats.org/drawingml/2006/table">
            <a:tbl>
              <a:tblPr/>
              <a:tblGrid>
                <a:gridCol w="2392062">
                  <a:extLst>
                    <a:ext uri="{9D8B030D-6E8A-4147-A177-3AD203B41FA5}">
                      <a16:colId xmlns:a16="http://schemas.microsoft.com/office/drawing/2014/main" val="20000"/>
                    </a:ext>
                  </a:extLst>
                </a:gridCol>
                <a:gridCol w="1456038">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n</a:t>
                      </a:r>
                      <a:r>
                        <a:rPr kumimoji="1" lang="en-US" sz="2100" b="1" i="0" u="none" strike="noStrike" cap="none" normalizeH="0" baseline="0" noProof="1" smtClean="0">
                          <a:ln>
                            <a:noFill/>
                          </a:ln>
                          <a:solidFill>
                            <a:schemeClr val="tx1"/>
                          </a:solidFill>
                          <a:effectLst/>
                          <a:latin typeface="+mn-lt"/>
                        </a:rPr>
                        <a:t>ame</a:t>
                      </a:r>
                      <a:endParaRPr kumimoji="1" lang="en-US" sz="21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smtClean="0">
                          <a:ln>
                            <a:noFill/>
                          </a:ln>
                          <a:solidFill>
                            <a:schemeClr val="tx1"/>
                          </a:solidFill>
                          <a:effectLst/>
                          <a:latin typeface="+mn-lt"/>
                        </a:rPr>
                        <a:t>end_date</a:t>
                      </a:r>
                      <a:endParaRPr kumimoji="1" lang="en-US" sz="21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Classic Vest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NULL</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HL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NULL</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LL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NULL</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9" name="Group 5"/>
          <p:cNvGraphicFramePr>
            <a:graphicFrameLocks noGrp="1"/>
          </p:cNvGraphicFramePr>
          <p:nvPr>
            <p:extLst>
              <p:ext uri="{D42A27DB-BD31-4B8C-83A1-F6EECF244321}">
                <p14:modId xmlns:p14="http://schemas.microsoft.com/office/powerpoint/2010/main" val="3136874976"/>
              </p:ext>
            </p:extLst>
          </p:nvPr>
        </p:nvGraphicFramePr>
        <p:xfrm>
          <a:off x="6589712" y="2990088"/>
          <a:ext cx="3848100" cy="2020824"/>
        </p:xfrm>
        <a:graphic>
          <a:graphicData uri="http://schemas.openxmlformats.org/drawingml/2006/table">
            <a:tbl>
              <a:tblPr/>
              <a:tblGrid>
                <a:gridCol w="2392062">
                  <a:extLst>
                    <a:ext uri="{9D8B030D-6E8A-4147-A177-3AD203B41FA5}">
                      <a16:colId xmlns:a16="http://schemas.microsoft.com/office/drawing/2014/main" val="20000"/>
                    </a:ext>
                  </a:extLst>
                </a:gridCol>
                <a:gridCol w="1456038">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n</a:t>
                      </a:r>
                      <a:r>
                        <a:rPr kumimoji="1" lang="en-US" sz="2100" b="1" i="0" u="none" strike="noStrike" cap="none" normalizeH="0" baseline="0" noProof="1" smtClean="0">
                          <a:ln>
                            <a:noFill/>
                          </a:ln>
                          <a:solidFill>
                            <a:schemeClr val="tx1"/>
                          </a:solidFill>
                          <a:effectLst/>
                          <a:latin typeface="+mn-lt"/>
                        </a:rPr>
                        <a:t>ame</a:t>
                      </a:r>
                      <a:endParaRPr kumimoji="1" lang="en-US" sz="21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smtClean="0">
                          <a:ln>
                            <a:noFill/>
                          </a:ln>
                          <a:solidFill>
                            <a:schemeClr val="tx1"/>
                          </a:solidFill>
                          <a:effectLst/>
                          <a:latin typeface="+mn-lt"/>
                        </a:rPr>
                        <a:t>end_date</a:t>
                      </a:r>
                      <a:endParaRPr kumimoji="1" lang="en-US" sz="21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Classic Vest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2017-01-23</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HL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1" lang="en-US" sz="2100" b="1" i="0" u="none" strike="noStrike" cap="none" normalizeH="0" baseline="0" dirty="0">
                          <a:ln>
                            <a:noFill/>
                          </a:ln>
                          <a:solidFill>
                            <a:schemeClr val="tx1"/>
                          </a:solidFill>
                          <a:effectLst/>
                          <a:latin typeface="+mn-lt"/>
                        </a:rPr>
                        <a:t>2017-01-23</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LL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1" lang="en-US" sz="2100" b="1" i="0" u="none" strike="noStrike" cap="none" normalizeH="0" baseline="0" dirty="0">
                          <a:ln>
                            <a:noFill/>
                          </a:ln>
                          <a:solidFill>
                            <a:schemeClr val="tx1"/>
                          </a:solidFill>
                          <a:effectLst/>
                          <a:latin typeface="+mn-lt"/>
                        </a:rPr>
                        <a:t>2017-01-23</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Arrow: Right 9"/>
          <p:cNvSpPr/>
          <p:nvPr/>
        </p:nvSpPr>
        <p:spPr>
          <a:xfrm>
            <a:off x="5713412" y="3552444"/>
            <a:ext cx="5334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0172224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Update Projects</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53</a:t>
            </a:fld>
            <a:endParaRPr lang="en-US" dirty="0"/>
          </a:p>
        </p:txBody>
      </p:sp>
      <p:sp>
        <p:nvSpPr>
          <p:cNvPr id="5" name="Rectangle 4"/>
          <p:cNvSpPr>
            <a:spLocks noChangeArrowheads="1"/>
          </p:cNvSpPr>
          <p:nvPr/>
        </p:nvSpPr>
        <p:spPr bwMode="auto">
          <a:xfrm>
            <a:off x="2055812" y="2514600"/>
            <a:ext cx="8083396" cy="172354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6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UPDATE</a:t>
            </a:r>
            <a:r>
              <a:rPr lang="en-US" sz="3200" b="1" noProof="1">
                <a:solidFill>
                  <a:schemeClr val="tx2"/>
                </a:solidFill>
                <a:latin typeface="Consolas" pitchFamily="49" charset="0"/>
                <a:cs typeface="Consolas" pitchFamily="49" charset="0"/>
              </a:rPr>
              <a:t> </a:t>
            </a:r>
            <a:r>
              <a:rPr lang="en-US" sz="3200" b="1" noProof="1">
                <a:latin typeface="Consolas" pitchFamily="49" charset="0"/>
                <a:cs typeface="Consolas" pitchFamily="49" charset="0"/>
              </a:rPr>
              <a:t>p</a:t>
            </a:r>
            <a:r>
              <a:rPr lang="en-US" sz="3200" b="1" noProof="1" smtClean="0">
                <a:latin typeface="Consolas" pitchFamily="49" charset="0"/>
                <a:cs typeface="Consolas" pitchFamily="49" charset="0"/>
              </a:rPr>
              <a:t>rojects</a:t>
            </a:r>
            <a:endParaRPr lang="en-US" sz="3200" b="1" noProof="1">
              <a:latin typeface="Consolas" pitchFamily="49" charset="0"/>
              <a:cs typeface="Consolas" pitchFamily="49" charset="0"/>
            </a:endParaRPr>
          </a:p>
          <a:p>
            <a:pPr eaLnBrk="0" hangingPunct="0">
              <a:spcBef>
                <a:spcPts val="6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SET</a:t>
            </a:r>
            <a:r>
              <a:rPr lang="en-US" sz="3200" b="1" noProof="1">
                <a:solidFill>
                  <a:schemeClr val="tx2"/>
                </a:solidFill>
                <a:latin typeface="Consolas" pitchFamily="49" charset="0"/>
                <a:cs typeface="Consolas" pitchFamily="49" charset="0"/>
              </a:rPr>
              <a:t> </a:t>
            </a:r>
            <a:r>
              <a:rPr lang="en-US" sz="3200" b="1" noProof="1" smtClean="0">
                <a:solidFill>
                  <a:schemeClr val="tx2"/>
                </a:solidFill>
                <a:latin typeface="Consolas" pitchFamily="49" charset="0"/>
                <a:cs typeface="Consolas" pitchFamily="49" charset="0"/>
              </a:rPr>
              <a:t>end_date </a:t>
            </a:r>
            <a:r>
              <a:rPr lang="en-US" sz="3200" b="1" noProof="1">
                <a:solidFill>
                  <a:schemeClr val="tx2"/>
                </a:solidFill>
                <a:latin typeface="Consolas" pitchFamily="49" charset="0"/>
                <a:cs typeface="Consolas" pitchFamily="49" charset="0"/>
              </a:rPr>
              <a:t>= '2017-01-23'</a:t>
            </a:r>
          </a:p>
          <a:p>
            <a:pPr eaLnBrk="0" hangingPunct="0">
              <a:spcBef>
                <a:spcPts val="6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WHERE</a:t>
            </a:r>
            <a:r>
              <a:rPr lang="en-US" sz="3200" b="1" noProof="1">
                <a:solidFill>
                  <a:schemeClr val="tx2"/>
                </a:solidFill>
                <a:latin typeface="Consolas" pitchFamily="49" charset="0"/>
                <a:cs typeface="Consolas" pitchFamily="49" charset="0"/>
              </a:rPr>
              <a:t> </a:t>
            </a:r>
            <a:r>
              <a:rPr lang="en-US" sz="3200" b="1" noProof="1" smtClean="0">
                <a:solidFill>
                  <a:schemeClr val="tx2"/>
                </a:solidFill>
                <a:latin typeface="Consolas" pitchFamily="49" charset="0"/>
                <a:cs typeface="Consolas" pitchFamily="49" charset="0"/>
              </a:rPr>
              <a:t>end_date </a:t>
            </a:r>
            <a:r>
              <a:rPr lang="en-US" sz="3200" b="1" noProof="1">
                <a:solidFill>
                  <a:schemeClr val="bg1"/>
                </a:solidFill>
                <a:latin typeface="Consolas" pitchFamily="49" charset="0"/>
                <a:cs typeface="Consolas" pitchFamily="49" charset="0"/>
              </a:rPr>
              <a:t>IS NULL</a:t>
            </a:r>
          </a:p>
        </p:txBody>
      </p:sp>
      <p:sp>
        <p:nvSpPr>
          <p:cNvPr id="6" name="AutoShape 22"/>
          <p:cNvSpPr>
            <a:spLocks noChangeArrowheads="1"/>
          </p:cNvSpPr>
          <p:nvPr/>
        </p:nvSpPr>
        <p:spPr bwMode="auto">
          <a:xfrm>
            <a:off x="5865812" y="4800600"/>
            <a:ext cx="3962400" cy="1066800"/>
          </a:xfrm>
          <a:prstGeom prst="wedgeRoundRectCallout">
            <a:avLst>
              <a:gd name="adj1" fmla="val -45723"/>
              <a:gd name="adj2" fmla="val -10571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Filter only records</a:t>
            </a:r>
          </a:p>
          <a:p>
            <a:pPr algn="ctr"/>
            <a:r>
              <a:rPr lang="en-US" sz="2400" b="1" noProof="1">
                <a:solidFill>
                  <a:schemeClr val="bg2"/>
                </a:solidFill>
              </a:rPr>
              <a:t>with no value</a:t>
            </a:r>
            <a:endParaRPr lang="bg-BG" sz="2400" b="1" noProof="1">
              <a:solidFill>
                <a:schemeClr val="bg2"/>
              </a:solidFill>
            </a:endParaRPr>
          </a:p>
        </p:txBody>
      </p:sp>
    </p:spTree>
    <p:extLst>
      <p:ext uri="{BB962C8B-B14F-4D97-AF65-F5344CB8AC3E}">
        <p14:creationId xmlns:p14="http://schemas.microsoft.com/office/powerpoint/2010/main" val="30288278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Deleting Data</a:t>
            </a:r>
            <a:endParaRPr lang="en-US"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54</a:t>
            </a:fld>
            <a:endParaRPr lang="en-US" dirty="0"/>
          </a:p>
        </p:txBody>
      </p:sp>
      <p:sp>
        <p:nvSpPr>
          <p:cNvPr id="3" name="Content Placeholder 2"/>
          <p:cNvSpPr>
            <a:spLocks noGrp="1"/>
          </p:cNvSpPr>
          <p:nvPr>
            <p:ph idx="4294967295"/>
          </p:nvPr>
        </p:nvSpPr>
        <p:spPr>
          <a:xfrm>
            <a:off x="0" y="1150938"/>
            <a:ext cx="11804650" cy="5570537"/>
          </a:xfrm>
        </p:spPr>
        <p:txBody>
          <a:bodyPr/>
          <a:lstStyle/>
          <a:p>
            <a:r>
              <a:rPr lang="en-US" dirty="0" smtClean="0"/>
              <a:t>Deleting specific rows from a table</a:t>
            </a:r>
            <a:endParaRPr lang="bg-BG" dirty="0" smtClean="0"/>
          </a:p>
          <a:p>
            <a:endParaRPr lang="en-US" dirty="0"/>
          </a:p>
          <a:p>
            <a:endParaRPr lang="en-US" dirty="0"/>
          </a:p>
          <a:p>
            <a:r>
              <a:rPr lang="en-US" dirty="0" smtClean="0"/>
              <a:t>Note: Don’t forget the </a:t>
            </a:r>
            <a:r>
              <a:rPr lang="en-US" dirty="0" smtClean="0">
                <a:solidFill>
                  <a:schemeClr val="bg1"/>
                </a:solidFill>
              </a:rPr>
              <a:t>WHERE</a:t>
            </a:r>
            <a:r>
              <a:rPr lang="en-US" dirty="0" smtClean="0"/>
              <a:t> clause!</a:t>
            </a:r>
            <a:endParaRPr lang="en-US" dirty="0"/>
          </a:p>
          <a:p>
            <a:pPr>
              <a:spcBef>
                <a:spcPts val="1200"/>
              </a:spcBef>
            </a:pPr>
            <a:r>
              <a:rPr lang="en-US" dirty="0"/>
              <a:t>Delete all </a:t>
            </a:r>
            <a:r>
              <a:rPr lang="en-US" dirty="0" smtClean="0"/>
              <a:t>Employees where First Name is Hristo</a:t>
            </a:r>
            <a:endParaRPr lang="en-US" b="1" dirty="0">
              <a:solidFill>
                <a:schemeClr val="tx2">
                  <a:lumMod val="75000"/>
                </a:schemeClr>
              </a:solidFill>
              <a:latin typeface="Consolas" panose="020B0609020204030204" pitchFamily="49" charset="0"/>
            </a:endParaRPr>
          </a:p>
        </p:txBody>
      </p:sp>
      <p:sp>
        <p:nvSpPr>
          <p:cNvPr id="5" name="Text Placeholder 5"/>
          <p:cNvSpPr txBox="1">
            <a:spLocks/>
          </p:cNvSpPr>
          <p:nvPr/>
        </p:nvSpPr>
        <p:spPr>
          <a:xfrm>
            <a:off x="760414" y="1981200"/>
            <a:ext cx="8933512" cy="10687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000" b="1" noProof="1">
                <a:solidFill>
                  <a:schemeClr val="bg1"/>
                </a:solidFill>
                <a:latin typeface="Consolas" pitchFamily="49" charset="0"/>
                <a:cs typeface="Consolas" pitchFamily="49" charset="0"/>
              </a:rPr>
              <a:t>DELETE</a:t>
            </a:r>
            <a:r>
              <a:rPr lang="en-US" sz="3000" b="1" noProof="1">
                <a:solidFill>
                  <a:schemeClr val="tx2">
                    <a:lumMod val="75000"/>
                  </a:schemeClr>
                </a:solidFill>
                <a:latin typeface="Consolas" pitchFamily="49" charset="0"/>
                <a:cs typeface="Consolas" pitchFamily="49" charset="0"/>
              </a:rPr>
              <a:t> </a:t>
            </a:r>
            <a:r>
              <a:rPr lang="en-US" sz="3000" b="1" noProof="1">
                <a:solidFill>
                  <a:schemeClr val="bg1"/>
                </a:solidFill>
                <a:latin typeface="Consolas" pitchFamily="49" charset="0"/>
                <a:cs typeface="Consolas" pitchFamily="49" charset="0"/>
              </a:rPr>
              <a:t>FROM</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e</a:t>
            </a:r>
            <a:r>
              <a:rPr lang="en-US" sz="3000" b="1" noProof="1" smtClean="0">
                <a:latin typeface="Consolas" pitchFamily="49" charset="0"/>
                <a:cs typeface="Consolas" pitchFamily="49" charset="0"/>
              </a:rPr>
              <a:t>mployees</a:t>
            </a:r>
            <a:endPar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3000" b="1" noProof="1">
                <a:solidFill>
                  <a:schemeClr val="bg1"/>
                </a:solidFill>
                <a:latin typeface="Consolas" pitchFamily="49" charset="0"/>
                <a:cs typeface="Consolas" pitchFamily="49" charset="0"/>
              </a:rPr>
              <a:t>WHERE</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id = 6;</a:t>
            </a:r>
            <a:endParaRPr lang="it-IT" sz="3000" b="1" noProof="1">
              <a:latin typeface="Consolas" pitchFamily="49" charset="0"/>
              <a:cs typeface="Consolas" pitchFamily="49" charset="0"/>
            </a:endParaRPr>
          </a:p>
        </p:txBody>
      </p:sp>
      <p:sp>
        <p:nvSpPr>
          <p:cNvPr id="6" name="Text Placeholder 5"/>
          <p:cNvSpPr txBox="1">
            <a:spLocks/>
          </p:cNvSpPr>
          <p:nvPr/>
        </p:nvSpPr>
        <p:spPr>
          <a:xfrm>
            <a:off x="760414" y="4876800"/>
            <a:ext cx="8933512" cy="10687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000" b="1" noProof="1" smtClean="0">
                <a:solidFill>
                  <a:schemeClr val="bg1"/>
                </a:solidFill>
                <a:latin typeface="Consolas" pitchFamily="49" charset="0"/>
                <a:cs typeface="Consolas" pitchFamily="49" charset="0"/>
              </a:rPr>
              <a:t>DELETE</a:t>
            </a:r>
            <a:r>
              <a:rPr lang="en-US" sz="3000" b="1" noProof="1" smtClean="0">
                <a:solidFill>
                  <a:schemeClr val="tx2">
                    <a:lumMod val="75000"/>
                  </a:schemeClr>
                </a:solidFill>
                <a:latin typeface="Consolas" pitchFamily="49" charset="0"/>
                <a:cs typeface="Consolas" pitchFamily="49" charset="0"/>
              </a:rPr>
              <a:t> </a:t>
            </a:r>
            <a:r>
              <a:rPr lang="en-US" sz="3000" b="1" noProof="1" smtClean="0">
                <a:solidFill>
                  <a:schemeClr val="bg1"/>
                </a:solidFill>
                <a:latin typeface="Consolas" pitchFamily="49" charset="0"/>
                <a:cs typeface="Consolas" pitchFamily="49" charset="0"/>
              </a:rPr>
              <a:t>FROM</a:t>
            </a:r>
            <a:r>
              <a:rPr lang="en-US" sz="3000" b="1" noProof="1" smtClean="0">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e</a:t>
            </a:r>
            <a:r>
              <a:rPr lang="en-US" sz="3000" b="1" noProof="1" smtClean="0">
                <a:latin typeface="Consolas" pitchFamily="49" charset="0"/>
                <a:cs typeface="Consolas" pitchFamily="49" charset="0"/>
              </a:rPr>
              <a:t>mployees</a:t>
            </a:r>
          </a:p>
          <a:p>
            <a:pPr marL="0" lvl="1" indent="0">
              <a:lnSpc>
                <a:spcPct val="100000"/>
              </a:lnSpc>
              <a:spcBef>
                <a:spcPts val="0"/>
              </a:spcBef>
              <a:spcAft>
                <a:spcPts val="0"/>
              </a:spcAft>
              <a:buClr>
                <a:srgbClr val="F2B254"/>
              </a:buClr>
              <a:buSzPct val="100000"/>
              <a:buNone/>
            </a:pPr>
            <a:r>
              <a:rPr lang="en-US" sz="3000" b="1" noProof="1" smtClean="0">
                <a:solidFill>
                  <a:schemeClr val="bg1"/>
                </a:solidFill>
                <a:latin typeface="Consolas" pitchFamily="49" charset="0"/>
                <a:cs typeface="Consolas" pitchFamily="49" charset="0"/>
              </a:rPr>
              <a:t>WHERE</a:t>
            </a:r>
            <a:r>
              <a:rPr lang="en-US" sz="3000" b="1" noProof="1" smtClean="0">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f</a:t>
            </a:r>
            <a:r>
              <a:rPr lang="en-US" sz="3000" b="1" noProof="1" smtClean="0">
                <a:latin typeface="Consolas" pitchFamily="49" charset="0"/>
                <a:cs typeface="Consolas" pitchFamily="49" charset="0"/>
              </a:rPr>
              <a:t>irst_name = 'Hristo';</a:t>
            </a:r>
            <a:endParaRPr lang="it-IT" sz="3000" b="1" noProof="1">
              <a:latin typeface="Consolas" pitchFamily="49" charset="0"/>
              <a:cs typeface="Consolas" pitchFamily="49" charset="0"/>
            </a:endParaRPr>
          </a:p>
        </p:txBody>
      </p:sp>
    </p:spTree>
    <p:extLst>
      <p:ext uri="{BB962C8B-B14F-4D97-AF65-F5344CB8AC3E}">
        <p14:creationId xmlns:p14="http://schemas.microsoft.com/office/powerpoint/2010/main" val="38720317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Shape 481"/>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Deleting from Database</a:t>
            </a:r>
          </a:p>
        </p:txBody>
      </p:sp>
      <p:sp>
        <p:nvSpPr>
          <p:cNvPr id="479" name="Shape 479"/>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55</a:t>
            </a:fld>
            <a:endParaRPr lang="en-US" sz="1000" dirty="0">
              <a:latin typeface="Calibri"/>
              <a:ea typeface="Calibri"/>
              <a:cs typeface="Calibri"/>
              <a:sym typeface="Calibri"/>
            </a:endParaRPr>
          </a:p>
        </p:txBody>
      </p:sp>
      <p:sp>
        <p:nvSpPr>
          <p:cNvPr id="480" name="Shape 480"/>
          <p:cNvSpPr txBox="1">
            <a:spLocks noGrp="1"/>
          </p:cNvSpPr>
          <p:nvPr>
            <p:ph type="body" idx="4294967295"/>
          </p:nvPr>
        </p:nvSpPr>
        <p:spPr>
          <a:xfrm>
            <a:off x="187460" y="1277524"/>
            <a:ext cx="11804650" cy="5119671"/>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Deleting </a:t>
            </a:r>
            <a:r>
              <a:rPr lang="en-US" sz="3200" b="0" i="0" u="none" strike="noStrike" cap="none" dirty="0" smtClean="0">
                <a:latin typeface="Calibri"/>
                <a:ea typeface="Calibri"/>
                <a:cs typeface="Calibri"/>
                <a:sym typeface="Calibri"/>
              </a:rPr>
              <a:t>structures</a:t>
            </a:r>
            <a:endParaRPr lang="bg-BG" sz="3200" b="0" i="0" u="none" strike="noStrike" cap="none" dirty="0" smtClean="0">
              <a:latin typeface="Calibri"/>
              <a:ea typeface="Calibri"/>
              <a:cs typeface="Calibri"/>
              <a:sym typeface="Calibri"/>
            </a:endParaRP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You </a:t>
            </a:r>
            <a:r>
              <a:rPr lang="en-US" sz="3000" b="0" i="0" u="none" strike="noStrike" cap="none" dirty="0">
                <a:latin typeface="Calibri"/>
                <a:ea typeface="Calibri"/>
                <a:cs typeface="Calibri"/>
                <a:sym typeface="Calibri"/>
              </a:rPr>
              <a:t>can drop </a:t>
            </a:r>
            <a:r>
              <a:rPr lang="en-US" sz="3000" b="1" i="0" u="none" strike="noStrike" cap="none" dirty="0">
                <a:solidFill>
                  <a:schemeClr val="bg1"/>
                </a:solidFill>
                <a:latin typeface="Calibri"/>
                <a:ea typeface="Calibri"/>
                <a:cs typeface="Calibri"/>
                <a:sym typeface="Calibri"/>
              </a:rPr>
              <a:t>keys</a:t>
            </a:r>
            <a:r>
              <a:rPr lang="en-US" sz="3000" b="0" i="0" u="none" strike="noStrike" cap="none" dirty="0">
                <a:latin typeface="Calibri"/>
                <a:ea typeface="Calibri"/>
                <a:cs typeface="Calibri"/>
                <a:sym typeface="Calibri"/>
              </a:rPr>
              <a:t>, </a:t>
            </a:r>
            <a:r>
              <a:rPr lang="en-US" sz="3000" b="1" i="0" u="none" strike="noStrike" cap="none" dirty="0">
                <a:solidFill>
                  <a:schemeClr val="bg1"/>
                </a:solidFill>
                <a:latin typeface="Calibri"/>
                <a:ea typeface="Calibri"/>
                <a:cs typeface="Calibri"/>
                <a:sym typeface="Calibri"/>
              </a:rPr>
              <a:t>constraints</a:t>
            </a:r>
            <a:r>
              <a:rPr lang="en-US" sz="3000" b="0" i="0" u="none" strike="noStrike" cap="none" dirty="0">
                <a:latin typeface="Calibri"/>
                <a:ea typeface="Calibri"/>
                <a:cs typeface="Calibri"/>
                <a:sym typeface="Calibri"/>
              </a:rPr>
              <a:t>, </a:t>
            </a:r>
            <a:r>
              <a:rPr lang="en-US" sz="3000" b="1" i="0" u="none" strike="noStrike" cap="none" dirty="0">
                <a:solidFill>
                  <a:schemeClr val="bg1"/>
                </a:solidFill>
                <a:latin typeface="Calibri"/>
                <a:ea typeface="Calibri"/>
                <a:cs typeface="Calibri"/>
                <a:sym typeface="Calibri"/>
              </a:rPr>
              <a:t>tables</a:t>
            </a:r>
            <a:r>
              <a:rPr lang="en-US" sz="3000" b="0" i="0" u="none" strike="noStrike" cap="none" dirty="0">
                <a:latin typeface="Calibri"/>
                <a:ea typeface="Calibri"/>
                <a:cs typeface="Calibri"/>
                <a:sym typeface="Calibri"/>
              </a:rPr>
              <a:t> and entire </a:t>
            </a:r>
            <a:r>
              <a:rPr lang="en-US" sz="3000" b="1" i="0" u="none" strike="noStrike" cap="none" dirty="0" smtClean="0">
                <a:solidFill>
                  <a:schemeClr val="bg1"/>
                </a:solidFill>
                <a:latin typeface="Calibri"/>
                <a:ea typeface="Calibri"/>
                <a:cs typeface="Calibri"/>
                <a:sym typeface="Calibri"/>
              </a:rPr>
              <a:t>databases</a:t>
            </a:r>
            <a:endParaRPr lang="bg-BG" sz="3000" b="1" i="0" u="none" strike="noStrike" cap="none" dirty="0" smtClean="0">
              <a:solidFill>
                <a:schemeClr val="bg1"/>
              </a:solidFill>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Deleting </a:t>
            </a:r>
            <a:r>
              <a:rPr lang="en-US" sz="3200" b="0" i="0" u="none" strike="noStrike" cap="none" dirty="0">
                <a:latin typeface="Calibri"/>
                <a:ea typeface="Calibri"/>
                <a:cs typeface="Calibri"/>
                <a:sym typeface="Calibri"/>
              </a:rPr>
              <a:t>all data in a </a:t>
            </a:r>
            <a:r>
              <a:rPr lang="en-US" sz="3200" b="0" i="0" u="none" strike="noStrike" cap="none" dirty="0" smtClean="0">
                <a:latin typeface="Calibri"/>
                <a:ea typeface="Calibri"/>
                <a:cs typeface="Calibri"/>
                <a:sym typeface="Calibri"/>
              </a:rPr>
              <a:t>table</a:t>
            </a:r>
            <a:endParaRPr lang="bg-BG" sz="32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Both </a:t>
            </a:r>
            <a:r>
              <a:rPr lang="en-US" sz="3200" b="0" i="0" u="none" strike="noStrike" cap="none" dirty="0">
                <a:latin typeface="Calibri"/>
                <a:ea typeface="Calibri"/>
                <a:cs typeface="Calibri"/>
                <a:sym typeface="Calibri"/>
              </a:rPr>
              <a:t>of these actions </a:t>
            </a:r>
            <a:r>
              <a:rPr lang="en-US" sz="3200" b="1" i="0" u="none" strike="noStrike" cap="none" dirty="0">
                <a:solidFill>
                  <a:schemeClr val="bg1"/>
                </a:solidFill>
                <a:latin typeface="Calibri"/>
                <a:ea typeface="Calibri"/>
                <a:cs typeface="Calibri"/>
                <a:sym typeface="Calibri"/>
              </a:rPr>
              <a:t>cannot</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be</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undone</a:t>
            </a:r>
            <a:r>
              <a:rPr lang="en-US" sz="3200" b="0" i="0" u="none" strike="noStrike" cap="none" dirty="0">
                <a:solidFill>
                  <a:schemeClr val="bg1"/>
                </a:solidFill>
                <a:latin typeface="Calibri"/>
                <a:ea typeface="Calibri"/>
                <a:cs typeface="Calibri"/>
                <a:sym typeface="Calibri"/>
              </a:rPr>
              <a:t> </a:t>
            </a:r>
            <a:r>
              <a:rPr lang="bg-BG" sz="3200" dirty="0">
                <a:latin typeface="Calibri"/>
                <a:ea typeface="Calibri"/>
                <a:cs typeface="Calibri"/>
                <a:sym typeface="Calibri"/>
              </a:rPr>
              <a:t>-</a:t>
            </a:r>
            <a:r>
              <a:rPr lang="en-US" sz="3200" b="0" i="0" u="none" strike="noStrike" cap="none" dirty="0" smtClean="0">
                <a:latin typeface="Calibri"/>
                <a:ea typeface="Calibri"/>
                <a:cs typeface="Calibri"/>
                <a:sym typeface="Calibri"/>
              </a:rPr>
              <a:t> </a:t>
            </a:r>
            <a:r>
              <a:rPr lang="en-US" sz="3200" b="0" i="0" u="none" strike="noStrike" cap="none" dirty="0">
                <a:latin typeface="Calibri"/>
                <a:ea typeface="Calibri"/>
                <a:cs typeface="Calibri"/>
                <a:sym typeface="Calibri"/>
              </a:rPr>
              <a:t>use with caution</a:t>
            </a:r>
            <a:r>
              <a:rPr lang="en-US" sz="3400" b="0" i="0" u="none" strike="noStrike" cap="none" dirty="0">
                <a:latin typeface="Calibri"/>
                <a:ea typeface="Calibri"/>
                <a:cs typeface="Calibri"/>
                <a:sym typeface="Calibri"/>
              </a:rPr>
              <a:t>!</a:t>
            </a:r>
          </a:p>
        </p:txBody>
      </p:sp>
      <p:grpSp>
        <p:nvGrpSpPr>
          <p:cNvPr id="4" name="Group 3"/>
          <p:cNvGrpSpPr/>
          <p:nvPr/>
        </p:nvGrpSpPr>
        <p:grpSpPr>
          <a:xfrm>
            <a:off x="1827212" y="3733800"/>
            <a:ext cx="2933588" cy="2059008"/>
            <a:chOff x="6945017" y="3810000"/>
            <a:chExt cx="2933588" cy="205900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612" y="3810000"/>
              <a:ext cx="2564993" cy="20590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347461">
              <a:off x="6945017" y="4508205"/>
              <a:ext cx="609600" cy="609600"/>
            </a:xfrm>
            <a:prstGeom prst="rect">
              <a:avLst/>
            </a:prstGeom>
          </p:spPr>
        </p:pic>
      </p:grpSp>
      <p:sp>
        <p:nvSpPr>
          <p:cNvPr id="6" name="Left-Right Arrow 5"/>
          <p:cNvSpPr/>
          <p:nvPr/>
        </p:nvSpPr>
        <p:spPr bwMode="auto">
          <a:xfrm>
            <a:off x="5713412" y="4495800"/>
            <a:ext cx="3738427" cy="838200"/>
          </a:xfrm>
          <a:prstGeom prst="lef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Rectangle 6"/>
          <p:cNvSpPr/>
          <p:nvPr/>
        </p:nvSpPr>
        <p:spPr>
          <a:xfrm>
            <a:off x="5713412" y="3887075"/>
            <a:ext cx="1396857"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Backward</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8062881" y="3887075"/>
            <a:ext cx="1221168"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Forward</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3" name="Multiply 12"/>
          <p:cNvSpPr/>
          <p:nvPr/>
        </p:nvSpPr>
        <p:spPr bwMode="auto">
          <a:xfrm>
            <a:off x="5167252" y="3483040"/>
            <a:ext cx="2540271" cy="2309768"/>
          </a:xfrm>
          <a:prstGeom prst="mathMultiply">
            <a:avLst/>
          </a:prstGeom>
          <a:solidFill>
            <a:srgbClr val="FF0000">
              <a:alpha val="80000"/>
            </a:srgbClr>
          </a:solidFill>
          <a:ln w="1905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5971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Shape 488"/>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Dropping, Deleting and Truncating</a:t>
            </a:r>
          </a:p>
        </p:txBody>
      </p:sp>
      <p:sp>
        <p:nvSpPr>
          <p:cNvPr id="486" name="Shape 486"/>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56</a:t>
            </a:fld>
            <a:endParaRPr lang="en-US" sz="1000" dirty="0">
              <a:latin typeface="Calibri"/>
              <a:ea typeface="Calibri"/>
              <a:cs typeface="Calibri"/>
              <a:sym typeface="Calibri"/>
            </a:endParaRPr>
          </a:p>
        </p:txBody>
      </p:sp>
      <p:sp>
        <p:nvSpPr>
          <p:cNvPr id="487" name="Shape 487"/>
          <p:cNvSpPr txBox="1">
            <a:spLocks noGrp="1"/>
          </p:cNvSpPr>
          <p:nvPr>
            <p:ph type="body" idx="4294967295"/>
          </p:nvPr>
        </p:nvSpPr>
        <p:spPr>
          <a:xfrm>
            <a:off x="187460" y="1219200"/>
            <a:ext cx="11804650"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To delete all the entries in a </a:t>
            </a:r>
            <a:r>
              <a:rPr lang="en-US" sz="3200" b="0" i="0" u="none" strike="noStrike" cap="none" dirty="0" smtClean="0">
                <a:latin typeface="Calibri"/>
                <a:ea typeface="Calibri"/>
                <a:cs typeface="Calibri"/>
                <a:sym typeface="Calibri"/>
              </a:rPr>
              <a:t>table</a:t>
            </a:r>
            <a:endParaRPr lang="bg-BG" sz="32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To </a:t>
            </a:r>
            <a:r>
              <a:rPr lang="en-US" sz="3200" b="0" i="0" u="none" strike="noStrike" cap="none" dirty="0">
                <a:latin typeface="Calibri"/>
                <a:ea typeface="Calibri"/>
                <a:cs typeface="Calibri"/>
                <a:sym typeface="Calibri"/>
              </a:rPr>
              <a:t>drop a table – delete data and </a:t>
            </a:r>
            <a:r>
              <a:rPr lang="en-US" sz="3200" b="0" i="0" u="none" strike="noStrike" cap="none" dirty="0" smtClean="0">
                <a:latin typeface="Calibri"/>
                <a:ea typeface="Calibri"/>
                <a:cs typeface="Calibri"/>
                <a:sym typeface="Calibri"/>
              </a:rPr>
              <a:t>structure</a:t>
            </a:r>
            <a:endParaRPr lang="bg-BG" sz="32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To </a:t>
            </a:r>
            <a:r>
              <a:rPr lang="en-US" sz="3200" b="0" i="0" u="none" strike="noStrike" cap="none" dirty="0">
                <a:latin typeface="Calibri"/>
                <a:ea typeface="Calibri"/>
                <a:cs typeface="Calibri"/>
                <a:sym typeface="Calibri"/>
              </a:rPr>
              <a:t>drop entire database</a:t>
            </a:r>
          </a:p>
        </p:txBody>
      </p:sp>
      <p:sp>
        <p:nvSpPr>
          <p:cNvPr id="489" name="Shape 489"/>
          <p:cNvSpPr/>
          <p:nvPr/>
        </p:nvSpPr>
        <p:spPr>
          <a:xfrm>
            <a:off x="1610585" y="2057401"/>
            <a:ext cx="3733800" cy="480641"/>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DELETE FROM </a:t>
            </a:r>
            <a:r>
              <a:rPr lang="en-US" sz="2400" b="1" dirty="0">
                <a:latin typeface="Consolas"/>
                <a:ea typeface="Consolas"/>
                <a:cs typeface="Consolas"/>
                <a:sym typeface="Consolas"/>
              </a:rPr>
              <a:t>e</a:t>
            </a:r>
            <a:r>
              <a:rPr lang="en-US" sz="2400" b="1" dirty="0" smtClean="0">
                <a:latin typeface="Consolas"/>
                <a:ea typeface="Consolas"/>
                <a:cs typeface="Consolas"/>
                <a:sym typeface="Consolas"/>
              </a:rPr>
              <a:t>mployees</a:t>
            </a:r>
            <a:endParaRPr lang="en-US" sz="2400" b="1" dirty="0">
              <a:latin typeface="Consolas"/>
              <a:ea typeface="Consolas"/>
              <a:cs typeface="Consolas"/>
              <a:sym typeface="Consolas"/>
            </a:endParaRPr>
          </a:p>
        </p:txBody>
      </p:sp>
      <p:sp>
        <p:nvSpPr>
          <p:cNvPr id="490" name="Shape 490"/>
          <p:cNvSpPr/>
          <p:nvPr/>
        </p:nvSpPr>
        <p:spPr>
          <a:xfrm>
            <a:off x="8380412" y="1468634"/>
            <a:ext cx="1706657" cy="381000"/>
          </a:xfrm>
          <a:prstGeom prst="wedgeRoundRectCallout">
            <a:avLst>
              <a:gd name="adj1" fmla="val 21058"/>
              <a:gd name="adj2" fmla="val 91052"/>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sym typeface="Calibri"/>
              </a:rPr>
              <a:t>Table</a:t>
            </a:r>
            <a:r>
              <a:rPr lang="en-US" sz="2400" b="1" dirty="0">
                <a:solidFill>
                  <a:schemeClr val="bg2"/>
                </a:solidFill>
                <a:effectLst>
                  <a:outerShdw blurRad="38100" dist="38100" dir="2700000" algn="tl">
                    <a:srgbClr val="000000">
                      <a:alpha val="43137"/>
                    </a:srgbClr>
                  </a:outerShdw>
                </a:effectLst>
                <a:sym typeface="Calibri"/>
              </a:rPr>
              <a:t> name</a:t>
            </a:r>
          </a:p>
        </p:txBody>
      </p:sp>
      <p:sp>
        <p:nvSpPr>
          <p:cNvPr id="491" name="Shape 491"/>
          <p:cNvSpPr/>
          <p:nvPr/>
        </p:nvSpPr>
        <p:spPr>
          <a:xfrm>
            <a:off x="3808412" y="3747913"/>
            <a:ext cx="3607527" cy="444375"/>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DROP TABLE </a:t>
            </a:r>
            <a:r>
              <a:rPr lang="en-US" sz="2400" b="1" dirty="0">
                <a:latin typeface="Consolas"/>
                <a:ea typeface="Consolas"/>
                <a:cs typeface="Consolas"/>
                <a:sym typeface="Consolas"/>
              </a:rPr>
              <a:t>e</a:t>
            </a:r>
            <a:r>
              <a:rPr lang="en-US" sz="2400" b="1" dirty="0" smtClean="0">
                <a:latin typeface="Consolas"/>
                <a:ea typeface="Consolas"/>
                <a:cs typeface="Consolas"/>
                <a:sym typeface="Consolas"/>
              </a:rPr>
              <a:t>mployees</a:t>
            </a:r>
            <a:endParaRPr lang="en-US" sz="2400" b="1" dirty="0">
              <a:latin typeface="Consolas"/>
              <a:ea typeface="Consolas"/>
              <a:cs typeface="Consolas"/>
              <a:sym typeface="Consolas"/>
            </a:endParaRPr>
          </a:p>
        </p:txBody>
      </p:sp>
      <p:sp>
        <p:nvSpPr>
          <p:cNvPr id="492" name="Shape 492"/>
          <p:cNvSpPr/>
          <p:nvPr/>
        </p:nvSpPr>
        <p:spPr>
          <a:xfrm>
            <a:off x="7712726" y="3742810"/>
            <a:ext cx="1981200" cy="422117"/>
          </a:xfrm>
          <a:prstGeom prst="wedgeRoundRectCallout">
            <a:avLst>
              <a:gd name="adj1" fmla="val -65386"/>
              <a:gd name="adj2" fmla="val 14809"/>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effectLst>
                  <a:outerShdw blurRad="38100" dist="38100" dir="2700000" algn="tl">
                    <a:srgbClr val="000000">
                      <a:alpha val="43137"/>
                    </a:srgbClr>
                  </a:outerShdw>
                </a:effectLst>
                <a:sym typeface="Calibri"/>
              </a:rPr>
              <a:t>Table </a:t>
            </a:r>
            <a:r>
              <a:rPr lang="en-US" sz="2400" b="1" dirty="0">
                <a:solidFill>
                  <a:schemeClr val="bg2"/>
                </a:solidFill>
                <a:sym typeface="Calibri"/>
              </a:rPr>
              <a:t>name</a:t>
            </a:r>
          </a:p>
        </p:txBody>
      </p:sp>
      <p:sp>
        <p:nvSpPr>
          <p:cNvPr id="493" name="Shape 493"/>
          <p:cNvSpPr/>
          <p:nvPr/>
        </p:nvSpPr>
        <p:spPr>
          <a:xfrm>
            <a:off x="3808411" y="5480294"/>
            <a:ext cx="3607527" cy="422117"/>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DROP DATABASE </a:t>
            </a:r>
            <a:r>
              <a:rPr lang="en-US" sz="2400" b="1" dirty="0">
                <a:latin typeface="Consolas"/>
                <a:ea typeface="Consolas"/>
                <a:cs typeface="Consolas"/>
                <a:sym typeface="Consolas"/>
              </a:rPr>
              <a:t>p</a:t>
            </a:r>
            <a:r>
              <a:rPr lang="en-US" sz="2400" b="1" dirty="0" smtClean="0">
                <a:latin typeface="Consolas"/>
                <a:ea typeface="Consolas"/>
                <a:cs typeface="Consolas"/>
                <a:sym typeface="Consolas"/>
              </a:rPr>
              <a:t>eople</a:t>
            </a:r>
            <a:endParaRPr lang="en-US" sz="2400" b="1" dirty="0">
              <a:latin typeface="Consolas"/>
              <a:ea typeface="Consolas"/>
              <a:cs typeface="Consolas"/>
              <a:sym typeface="Consolas"/>
            </a:endParaRPr>
          </a:p>
        </p:txBody>
      </p:sp>
      <p:sp>
        <p:nvSpPr>
          <p:cNvPr id="495" name="Shape 495"/>
          <p:cNvSpPr/>
          <p:nvPr/>
        </p:nvSpPr>
        <p:spPr>
          <a:xfrm>
            <a:off x="5713412" y="2046036"/>
            <a:ext cx="4267200" cy="492006"/>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TRUNCATE TABLE </a:t>
            </a:r>
            <a:r>
              <a:rPr lang="en-US" sz="2400" b="1" dirty="0">
                <a:latin typeface="Consolas"/>
                <a:ea typeface="Consolas"/>
                <a:cs typeface="Consolas"/>
                <a:sym typeface="Consolas"/>
              </a:rPr>
              <a:t>e</a:t>
            </a:r>
            <a:r>
              <a:rPr lang="en-US" sz="2400" b="1" dirty="0" smtClean="0">
                <a:latin typeface="Consolas"/>
                <a:ea typeface="Consolas"/>
                <a:cs typeface="Consolas"/>
                <a:sym typeface="Consolas"/>
              </a:rPr>
              <a:t>mployees</a:t>
            </a:r>
            <a:endParaRPr lang="en-US" sz="2400" b="1" dirty="0">
              <a:latin typeface="Consolas"/>
              <a:ea typeface="Consolas"/>
              <a:cs typeface="Consolas"/>
              <a:sym typeface="Consolas"/>
            </a:endParaRPr>
          </a:p>
        </p:txBody>
      </p:sp>
      <p:sp>
        <p:nvSpPr>
          <p:cNvPr id="12" name="Shape 492"/>
          <p:cNvSpPr/>
          <p:nvPr/>
        </p:nvSpPr>
        <p:spPr>
          <a:xfrm>
            <a:off x="7712726" y="5480294"/>
            <a:ext cx="2259981" cy="422117"/>
          </a:xfrm>
          <a:prstGeom prst="wedgeRoundRectCallout">
            <a:avLst>
              <a:gd name="adj1" fmla="val -63731"/>
              <a:gd name="adj2" fmla="val 1292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2"/>
                </a:solidFill>
                <a:sym typeface="Calibri"/>
              </a:rPr>
              <a:t>Database</a:t>
            </a:r>
            <a:r>
              <a:rPr lang="en-US" sz="2400" b="1" dirty="0" smtClean="0">
                <a:solidFill>
                  <a:schemeClr val="bg2"/>
                </a:solidFill>
                <a:effectLst>
                  <a:outerShdw blurRad="38100" dist="38100" dir="2700000" algn="tl">
                    <a:srgbClr val="000000">
                      <a:alpha val="43137"/>
                    </a:srgbClr>
                  </a:outerShdw>
                </a:effectLst>
                <a:sym typeface="Calibri"/>
              </a:rPr>
              <a:t> name</a:t>
            </a:r>
            <a:endParaRPr lang="en-US" sz="2400" b="1" dirty="0">
              <a:solidFill>
                <a:schemeClr val="bg2"/>
              </a:solidFill>
              <a:effectLst>
                <a:outerShdw blurRad="38100" dist="38100" dir="2700000" algn="tl">
                  <a:srgbClr val="000000">
                    <a:alpha val="43137"/>
                  </a:srgbClr>
                </a:outerShdw>
              </a:effectLst>
              <a:sym typeface="Calibri"/>
            </a:endParaRPr>
          </a:p>
        </p:txBody>
      </p:sp>
    </p:spTree>
    <p:extLst>
      <p:ext uri="{BB962C8B-B14F-4D97-AF65-F5344CB8AC3E}">
        <p14:creationId xmlns:p14="http://schemas.microsoft.com/office/powerpoint/2010/main" val="29054409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animBg="1"/>
      <p:bldP spid="490" grpId="0" animBg="1"/>
      <p:bldP spid="491" grpId="0" animBg="1"/>
      <p:bldP spid="492" grpId="0" animBg="1"/>
      <p:bldP spid="493" grpId="0" animBg="1"/>
      <p:bldP spid="495"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498"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57</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892" y="1420274"/>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2639" y="3276681"/>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2931" y="1724211"/>
            <a:ext cx="7761281" cy="4671439"/>
          </a:xfrm>
          <a:prstGeom prst="rect">
            <a:avLst/>
          </a:prstGeom>
        </p:spPr>
        <p:txBody>
          <a:bodyPr vert="horz" lIns="107972" tIns="35991" rIns="107972" bIns="35991"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sz="3200" dirty="0">
                <a:solidFill>
                  <a:schemeClr val="bg2"/>
                </a:solidFill>
              </a:rPr>
              <a:t>RDBMS store and manage data</a:t>
            </a:r>
          </a:p>
          <a:p>
            <a:pPr>
              <a:lnSpc>
                <a:spcPct val="100000"/>
              </a:lnSpc>
            </a:pPr>
            <a:r>
              <a:rPr lang="en-US" sz="3200" dirty="0">
                <a:solidFill>
                  <a:schemeClr val="bg2"/>
                </a:solidFill>
              </a:rPr>
              <a:t>MySQL server also stores data types</a:t>
            </a:r>
          </a:p>
          <a:p>
            <a:pPr>
              <a:lnSpc>
                <a:spcPct val="100000"/>
              </a:lnSpc>
            </a:pPr>
            <a:r>
              <a:rPr lang="en-US" sz="3200" dirty="0">
                <a:solidFill>
                  <a:schemeClr val="bg2"/>
                </a:solidFill>
              </a:rPr>
              <a:t>Modeling database</a:t>
            </a:r>
          </a:p>
          <a:p>
            <a:pPr lvl="1">
              <a:lnSpc>
                <a:spcPct val="100000"/>
              </a:lnSpc>
            </a:pPr>
            <a:r>
              <a:rPr lang="en-US" sz="3000" dirty="0">
                <a:solidFill>
                  <a:schemeClr val="bg2"/>
                </a:solidFill>
              </a:rPr>
              <a:t>Using tools like HeidiSQL</a:t>
            </a:r>
          </a:p>
          <a:p>
            <a:pPr lvl="1">
              <a:lnSpc>
                <a:spcPct val="100000"/>
              </a:lnSpc>
            </a:pPr>
            <a:r>
              <a:rPr lang="en-US" sz="3000" dirty="0">
                <a:solidFill>
                  <a:schemeClr val="bg2"/>
                </a:solidFill>
              </a:rPr>
              <a:t>Execute basic SQL Queries</a:t>
            </a:r>
          </a:p>
        </p:txBody>
      </p:sp>
    </p:spTree>
    <p:extLst>
      <p:ext uri="{BB962C8B-B14F-4D97-AF65-F5344CB8AC3E}">
        <p14:creationId xmlns:p14="http://schemas.microsoft.com/office/powerpoint/2010/main" val="271631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276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4358" y="4535548"/>
            <a:ext cx="5667359" cy="863377"/>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67109" y="4535548"/>
            <a:ext cx="3961114" cy="863377"/>
          </a:xfrm>
          <a:prstGeom prst="roundRect">
            <a:avLst/>
          </a:prstGeom>
          <a:solidFill>
            <a:schemeClr val="bg2"/>
          </a:solidFill>
          <a:ln>
            <a:solidFill>
              <a:schemeClr val="tx1"/>
            </a:solidFill>
          </a:ln>
          <a:effectLst/>
          <a:extLst/>
        </p:spPr>
      </p:pic>
      <p:pic>
        <p:nvPicPr>
          <p:cNvPr id="26" name="Netpeak" descr="Ð ÐµÐ·ÑÐ»ÑÐ°Ñ Ñ Ð¸Ð·Ð¾Ð±ÑÐ°Ð¶ÐµÐ½Ð¸Ðµ Ð·Ð° netpeak">
            <a:hlinkClick r:id="rId7"/>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1" t="-11436" r="-7291" b="-11436"/>
          <a:stretch/>
        </p:blipFill>
        <p:spPr bwMode="auto">
          <a:xfrm>
            <a:off x="5329387" y="2475024"/>
            <a:ext cx="5792330" cy="863377"/>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9"/>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284" r="-9241"/>
          <a:stretch/>
        </p:blipFill>
        <p:spPr bwMode="auto">
          <a:xfrm>
            <a:off x="1067110" y="2475024"/>
            <a:ext cx="3857374" cy="863377"/>
          </a:xfrm>
          <a:prstGeom prst="roundRect">
            <a:avLst/>
          </a:prstGeom>
          <a:solidFill>
            <a:schemeClr val="bg2"/>
          </a:solidFill>
          <a:ln>
            <a:solidFill>
              <a:schemeClr val="tx1"/>
            </a:solidFill>
          </a:ln>
          <a:effectLst/>
          <a:extLst/>
        </p:spPr>
      </p:pic>
      <p:pic>
        <p:nvPicPr>
          <p:cNvPr id="25" name="Telenor">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2003" r="-12003" b="-2307"/>
          <a:stretch/>
        </p:blipFill>
        <p:spPr>
          <a:xfrm>
            <a:off x="8674177" y="1444762"/>
            <a:ext cx="2447538" cy="863377"/>
          </a:xfrm>
          <a:prstGeom prst="roundRect">
            <a:avLst/>
          </a:prstGeom>
          <a:solidFill>
            <a:schemeClr val="bg2"/>
          </a:solidFill>
          <a:ln>
            <a:solidFill>
              <a:schemeClr val="tx1"/>
            </a:solidFill>
          </a:ln>
          <a:effectLst/>
        </p:spPr>
      </p:pic>
      <p:pic>
        <p:nvPicPr>
          <p:cNvPr id="34" name="XS">
            <a:hlinkClick r:id="rId13"/>
          </p:cNvPr>
          <p:cNvPicPr>
            <a:picLocks noChangeAspect="1"/>
          </p:cNvPicPr>
          <p:nvPr/>
        </p:nvPicPr>
        <p:blipFill rotWithShape="1">
          <a:blip r:embed="rId14" cstate="print">
            <a:extLst>
              <a:ext uri="{28A0092B-C50C-407E-A947-70E740481C1C}">
                <a14:useLocalDpi xmlns:a14="http://schemas.microsoft.com/office/drawing/2010/main" val="0"/>
              </a:ext>
            </a:extLst>
          </a:blip>
          <a:srcRect l="-8796" t="-9452" r="-8796" b="-9452"/>
          <a:stretch/>
        </p:blipFill>
        <p:spPr>
          <a:xfrm>
            <a:off x="1067109" y="1444762"/>
            <a:ext cx="4184702" cy="863377"/>
          </a:xfrm>
          <a:prstGeom prst="roundRect">
            <a:avLst/>
          </a:prstGeom>
          <a:solidFill>
            <a:schemeClr val="bg2"/>
          </a:solidFill>
          <a:ln>
            <a:solidFill>
              <a:schemeClr val="tx1"/>
            </a:solidFill>
          </a:ln>
          <a:effectLst/>
        </p:spPr>
      </p:pic>
      <p:pic>
        <p:nvPicPr>
          <p:cNvPr id="36" name="SB Tech">
            <a:hlinkClick r:id="rId15"/>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822" r="-689"/>
          <a:stretch/>
        </p:blipFill>
        <p:spPr>
          <a:xfrm>
            <a:off x="5606490" y="1444762"/>
            <a:ext cx="2713010" cy="863377"/>
          </a:xfrm>
          <a:prstGeom prst="roundRect">
            <a:avLst/>
          </a:prstGeom>
          <a:solidFill>
            <a:schemeClr val="bg2"/>
          </a:solidFill>
          <a:ln>
            <a:solidFill>
              <a:schemeClr val="tx1"/>
            </a:solidFill>
          </a:ln>
          <a:effectLst/>
        </p:spPr>
      </p:pic>
      <p:pic>
        <p:nvPicPr>
          <p:cNvPr id="27" name="Postbank">
            <a:hlinkClick r:id="rId17"/>
          </p:cNvPr>
          <p:cNvPicPr>
            <a:picLocks noChangeAspect="1"/>
          </p:cNvPicPr>
          <p:nvPr/>
        </p:nvPicPr>
        <p:blipFill rotWithShape="1">
          <a:blip r:embed="rId18" cstate="print">
            <a:extLst>
              <a:ext uri="{28A0092B-C50C-407E-A947-70E740481C1C}">
                <a14:useLocalDpi xmlns:a14="http://schemas.microsoft.com/office/drawing/2010/main" val="0"/>
              </a:ext>
            </a:extLst>
          </a:blip>
          <a:srcRect l="-21826" t="-8951" r="-21826" b="-8951"/>
          <a:stretch/>
        </p:blipFill>
        <p:spPr>
          <a:xfrm>
            <a:off x="5970316" y="3505286"/>
            <a:ext cx="2519002" cy="863377"/>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19"/>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4663" t="-10753" r="-34663" b="-10753"/>
          <a:stretch/>
        </p:blipFill>
        <p:spPr bwMode="auto">
          <a:xfrm>
            <a:off x="8852055" y="3505286"/>
            <a:ext cx="2269662" cy="863377"/>
          </a:xfrm>
          <a:prstGeom prst="roundRect">
            <a:avLst/>
          </a:prstGeom>
          <a:solidFill>
            <a:schemeClr val="bg2"/>
          </a:solidFill>
          <a:ln>
            <a:solidFill>
              <a:schemeClr val="tx1"/>
            </a:solidFill>
          </a:ln>
          <a:effectLst/>
          <a:extLst/>
        </p:spPr>
      </p:pic>
      <p:pic>
        <p:nvPicPr>
          <p:cNvPr id="37" name="SmartIT">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4503" t="-16504" r="-14503" b="-16504"/>
          <a:stretch/>
        </p:blipFill>
        <p:spPr>
          <a:xfrm>
            <a:off x="1067110" y="3505286"/>
            <a:ext cx="4540472" cy="863377"/>
          </a:xfrm>
          <a:prstGeom prst="roundRect">
            <a:avLst/>
          </a:prstGeom>
          <a:solidFill>
            <a:schemeClr val="bg2"/>
          </a:solidFill>
          <a:ln>
            <a:solidFill>
              <a:schemeClr val="tx1"/>
            </a:solidFill>
          </a:ln>
          <a:effectLst/>
        </p:spPr>
      </p:pic>
      <p:pic>
        <p:nvPicPr>
          <p:cNvPr id="28" name="Codexio">
            <a:hlinkClick r:id="rId23"/>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8589" t="-22282" r="-30138" b="-23831"/>
          <a:stretch/>
        </p:blipFill>
        <p:spPr>
          <a:xfrm>
            <a:off x="6703080" y="5565809"/>
            <a:ext cx="1748647" cy="863377"/>
          </a:xfrm>
          <a:prstGeom prst="roundRect">
            <a:avLst/>
          </a:prstGeom>
          <a:solidFill>
            <a:schemeClr val="bg2"/>
          </a:solidFill>
          <a:ln>
            <a:solidFill>
              <a:schemeClr val="tx1"/>
            </a:solidFill>
          </a:ln>
          <a:effectLst/>
        </p:spPr>
      </p:pic>
      <p:pic>
        <p:nvPicPr>
          <p:cNvPr id="16" name="Infragistics">
            <a:hlinkClick r:id="rId25"/>
            <a:extLst>
              <a:ext uri="{FF2B5EF4-FFF2-40B4-BE49-F238E27FC236}">
                <a16:creationId xmlns:a16="http://schemas.microsoft.com/office/drawing/2014/main" id="{0FDF11E6-F5ED-4FB2-96CD-9D306D28A0DB}"/>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4204" r="-4204"/>
          <a:stretch>
            <a:fillRect/>
          </a:stretch>
        </p:blipFill>
        <p:spPr>
          <a:xfrm>
            <a:off x="3488905" y="5565809"/>
            <a:ext cx="2873046" cy="863377"/>
          </a:xfrm>
          <a:prstGeom prst="roundRect">
            <a:avLst/>
          </a:prstGeom>
          <a:solidFill>
            <a:schemeClr val="bg2"/>
          </a:solidFill>
          <a:ln>
            <a:solidFill>
              <a:schemeClr val="tx1"/>
            </a:solidFill>
          </a:ln>
          <a:effectLst>
            <a:softEdge rad="0"/>
          </a:effectLst>
        </p:spPr>
      </p:pic>
    </p:spTree>
    <p:extLst>
      <p:ext uri="{BB962C8B-B14F-4D97-AF65-F5344CB8AC3E}">
        <p14:creationId xmlns:p14="http://schemas.microsoft.com/office/powerpoint/2010/main" val="10305717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idx="4294967295"/>
          </p:nvPr>
        </p:nvSpPr>
        <p:spPr>
          <a:xfrm>
            <a:off x="912813" y="4953000"/>
            <a:ext cx="10363200" cy="820738"/>
          </a:xfrm>
          <a:prstGeom prst="rect">
            <a:avLst/>
          </a:prstGeom>
          <a:noFill/>
          <a:ln>
            <a:noFill/>
          </a:ln>
        </p:spPr>
        <p:txBody>
          <a:bodyPr wrap="square"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US" sz="5400" b="1" i="0" u="none" strike="noStrike" cap="none" dirty="0" smtClean="0">
                <a:latin typeface="Calibri"/>
                <a:ea typeface="Calibri"/>
                <a:cs typeface="Calibri"/>
                <a:sym typeface="Calibri"/>
              </a:rPr>
              <a:t>Database</a:t>
            </a:r>
            <a:endParaRPr lang="en-US" dirty="0"/>
          </a:p>
        </p:txBody>
      </p:sp>
      <p:pic>
        <p:nvPicPr>
          <p:cNvPr id="123" name="Shape 123"/>
          <p:cNvPicPr preferRelativeResize="0"/>
          <p:nvPr/>
        </p:nvPicPr>
        <p:blipFill>
          <a:blip r:embed="rId3">
            <a:alphaModFix/>
          </a:blip>
          <a:stretch>
            <a:fillRect/>
          </a:stretch>
        </p:blipFill>
        <p:spPr>
          <a:xfrm>
            <a:off x="4944450" y="1447800"/>
            <a:ext cx="2299926" cy="2548400"/>
          </a:xfrm>
          <a:prstGeom prst="rect">
            <a:avLst/>
          </a:prstGeom>
          <a:noFill/>
          <a:ln>
            <a:noFill/>
          </a:ln>
        </p:spPr>
      </p:pic>
      <p:sp>
        <p:nvSpPr>
          <p:cNvPr id="4"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6</a:t>
            </a:r>
            <a:endParaRPr lang="en-US" sz="1000" dirty="0">
              <a:ea typeface="Calibri"/>
              <a:cs typeface="Calibri"/>
              <a:sym typeface="Calibri"/>
            </a:endParaRPr>
          </a:p>
        </p:txBody>
      </p:sp>
    </p:spTree>
    <p:extLst>
      <p:ext uri="{BB962C8B-B14F-4D97-AF65-F5344CB8AC3E}">
        <p14:creationId xmlns:p14="http://schemas.microsoft.com/office/powerpoint/2010/main" val="38304058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0684" y="1710772"/>
            <a:ext cx="8227457" cy="4150197"/>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7128"/>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227002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199" dirty="0"/>
              <a:t>Software University – High-Quality Education and </a:t>
            </a:r>
            <a:br>
              <a:rPr lang="en-US" sz="3199" dirty="0"/>
            </a:br>
            <a:r>
              <a:rPr lang="en-US" sz="3199" dirty="0"/>
              <a:t>Employment Opportunities </a:t>
            </a:r>
          </a:p>
          <a:p>
            <a:pPr lvl="1">
              <a:lnSpc>
                <a:spcPct val="100000"/>
              </a:lnSpc>
            </a:pPr>
            <a:r>
              <a:rPr lang="en-US" sz="2899" noProof="1">
                <a:hlinkClick r:id="rId3"/>
              </a:rPr>
              <a:t>softuni.bg</a:t>
            </a:r>
            <a:r>
              <a:rPr lang="en-US" sz="2899" noProof="1"/>
              <a:t> </a:t>
            </a:r>
          </a:p>
          <a:p>
            <a:pPr>
              <a:lnSpc>
                <a:spcPct val="100000"/>
              </a:lnSpc>
            </a:pPr>
            <a:r>
              <a:rPr lang="en-US" sz="3199" dirty="0"/>
              <a:t>Software University Foundation</a:t>
            </a:r>
            <a:endParaRPr lang="bg-BG" sz="3199" dirty="0"/>
          </a:p>
          <a:p>
            <a:pPr lvl="1">
              <a:lnSpc>
                <a:spcPct val="100000"/>
              </a:lnSpc>
            </a:pPr>
            <a:r>
              <a:rPr lang="en-US" sz="2999" noProof="1">
                <a:hlinkClick r:id="rId4"/>
              </a:rPr>
              <a:t>http://softuni.foundation/</a:t>
            </a:r>
            <a:endParaRPr lang="en-US" sz="2999" noProof="1"/>
          </a:p>
          <a:p>
            <a:pPr>
              <a:lnSpc>
                <a:spcPct val="100000"/>
              </a:lnSpc>
            </a:pPr>
            <a:r>
              <a:rPr lang="en-US" sz="3199" dirty="0"/>
              <a:t>Software University @ Facebook</a:t>
            </a:r>
          </a:p>
          <a:p>
            <a:pPr marL="990278" lvl="1" indent="-380876" defTabSz="1218804">
              <a:lnSpc>
                <a:spcPct val="100000"/>
              </a:lnSpc>
              <a:tabLst>
                <a:tab pos="282490" algn="l"/>
              </a:tabLst>
              <a:defRPr/>
            </a:pPr>
            <a:r>
              <a:rPr lang="en-US" sz="2899" noProof="1">
                <a:solidFill>
                  <a:srgbClr val="234465"/>
                </a:solidFill>
                <a:hlinkClick r:id="rId5"/>
              </a:rPr>
              <a:t>facebook.com/SoftwareUniversity</a:t>
            </a:r>
            <a:endParaRPr lang="en-US" sz="2899" noProof="1">
              <a:solidFill>
                <a:srgbClr val="234465"/>
              </a:solidFill>
            </a:endParaRPr>
          </a:p>
          <a:p>
            <a:pPr>
              <a:lnSpc>
                <a:spcPct val="100000"/>
              </a:lnSpc>
            </a:pPr>
            <a:r>
              <a:rPr lang="en-US" sz="3199" dirty="0"/>
              <a:t>Software University Forums</a:t>
            </a:r>
          </a:p>
          <a:p>
            <a:pPr marL="990278" lvl="1" indent="-380876" defTabSz="1218804">
              <a:lnSpc>
                <a:spcPct val="100000"/>
              </a:lnSpc>
              <a:tabLst>
                <a:tab pos="282490" algn="l"/>
              </a:tabLst>
              <a:defRPr/>
            </a:pPr>
            <a:r>
              <a:rPr lang="en-US" sz="2799" dirty="0">
                <a:hlinkClick r:id="rId6"/>
              </a:rPr>
              <a:t>forum.softuni.bg</a:t>
            </a:r>
            <a:endParaRPr lang="en-US" sz="2799"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2612" y="2538112"/>
            <a:ext cx="2122583" cy="529411"/>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1140" y="2057400"/>
            <a:ext cx="3366866" cy="4482957"/>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932612" y="3654371"/>
            <a:ext cx="1118449" cy="11184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32612" y="5359668"/>
            <a:ext cx="1041962" cy="1041962"/>
          </a:xfrm>
          <a:prstGeom prst="rect">
            <a:avLst/>
          </a:prstGeom>
        </p:spPr>
      </p:pic>
    </p:spTree>
    <p:extLst>
      <p:ext uri="{BB962C8B-B14F-4D97-AF65-F5344CB8AC3E}">
        <p14:creationId xmlns:p14="http://schemas.microsoft.com/office/powerpoint/2010/main" val="4874322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62</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859" y="3810000"/>
            <a:ext cx="4642333" cy="1624244"/>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5726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idx="4294967295"/>
          </p:nvPr>
        </p:nvSpPr>
        <p:spPr>
          <a:xfrm>
            <a:off x="776477" y="4936127"/>
            <a:ext cx="10363200" cy="820738"/>
          </a:xfrm>
          <a:prstGeom prst="rect">
            <a:avLst/>
          </a:prstGeom>
          <a:noFill/>
          <a:ln>
            <a:noFill/>
          </a:ln>
        </p:spPr>
        <p:txBody>
          <a:bodyPr wrap="square"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US" sz="5400" b="1" i="0" u="none" strike="noStrike" cap="none" dirty="0">
                <a:latin typeface="Calibri"/>
                <a:ea typeface="Calibri"/>
                <a:cs typeface="Calibri"/>
                <a:sym typeface="Calibri"/>
              </a:rPr>
              <a:t>Data Management</a:t>
            </a:r>
          </a:p>
        </p:txBody>
      </p:sp>
      <p:sp>
        <p:nvSpPr>
          <p:cNvPr id="129" name="Shape 129"/>
          <p:cNvSpPr txBox="1">
            <a:spLocks noGrp="1"/>
          </p:cNvSpPr>
          <p:nvPr>
            <p:ph type="body" idx="4294967295"/>
          </p:nvPr>
        </p:nvSpPr>
        <p:spPr>
          <a:xfrm>
            <a:off x="912812" y="5756865"/>
            <a:ext cx="10363200" cy="719137"/>
          </a:xfrm>
          <a:prstGeom prst="rect">
            <a:avLst/>
          </a:prstGeom>
          <a:noFill/>
          <a:ln>
            <a:noFill/>
          </a:ln>
        </p:spPr>
        <p:txBody>
          <a:bodyPr wrap="square" lIns="36000" tIns="36000" rIns="36000" bIns="36000" anchor="t" anchorCtr="0">
            <a:noAutofit/>
          </a:bodyPr>
          <a:lstStyle/>
          <a:p>
            <a:pPr marL="0" marR="0" lvl="0" indent="0" algn="ctr" rtl="0">
              <a:lnSpc>
                <a:spcPct val="105000"/>
              </a:lnSpc>
              <a:spcBef>
                <a:spcPts val="0"/>
              </a:spcBef>
              <a:spcAft>
                <a:spcPts val="0"/>
              </a:spcAft>
              <a:buClr>
                <a:srgbClr val="F2B254"/>
              </a:buClr>
              <a:buSzPct val="25000"/>
              <a:buFont typeface="Noto Sans Symbols"/>
              <a:buNone/>
            </a:pPr>
            <a:r>
              <a:rPr lang="en-US" sz="4000" b="0" i="0" u="none" strike="noStrike" cap="none" dirty="0">
                <a:latin typeface="Calibri"/>
                <a:ea typeface="Calibri"/>
                <a:cs typeface="Calibri"/>
                <a:sym typeface="Calibri"/>
              </a:rPr>
              <a:t>When </a:t>
            </a:r>
            <a:r>
              <a:rPr lang="en-US" sz="4000" b="0" i="0" u="none" strike="noStrike" cap="none" dirty="0" smtClean="0">
                <a:latin typeface="Calibri"/>
                <a:ea typeface="Calibri"/>
                <a:cs typeface="Calibri"/>
                <a:sym typeface="Calibri"/>
              </a:rPr>
              <a:t>do </a:t>
            </a:r>
            <a:r>
              <a:rPr lang="en-US" sz="4000" dirty="0">
                <a:latin typeface="Calibri"/>
                <a:ea typeface="Calibri"/>
                <a:cs typeface="Calibri"/>
                <a:sym typeface="Calibri"/>
              </a:rPr>
              <a:t>w</a:t>
            </a:r>
            <a:r>
              <a:rPr lang="en-US" sz="4000" b="0" i="0" u="none" strike="noStrike" cap="none" dirty="0" smtClean="0">
                <a:latin typeface="Calibri"/>
                <a:ea typeface="Calibri"/>
                <a:cs typeface="Calibri"/>
                <a:sym typeface="Calibri"/>
              </a:rPr>
              <a:t>e </a:t>
            </a:r>
            <a:r>
              <a:rPr lang="en-US" sz="4000" dirty="0">
                <a:latin typeface="Calibri"/>
                <a:ea typeface="Calibri"/>
                <a:cs typeface="Calibri"/>
                <a:sym typeface="Calibri"/>
              </a:rPr>
              <a:t>n</a:t>
            </a:r>
            <a:r>
              <a:rPr lang="en-US" sz="4000" b="0" i="0" u="none" strike="noStrike" cap="none" dirty="0" smtClean="0">
                <a:latin typeface="Calibri"/>
                <a:ea typeface="Calibri"/>
                <a:cs typeface="Calibri"/>
                <a:sym typeface="Calibri"/>
              </a:rPr>
              <a:t>eed </a:t>
            </a:r>
            <a:r>
              <a:rPr lang="en-US" sz="4000" b="0" i="0" u="none" strike="noStrike" cap="none" dirty="0">
                <a:latin typeface="Calibri"/>
                <a:ea typeface="Calibri"/>
                <a:cs typeface="Calibri"/>
                <a:sym typeface="Calibri"/>
              </a:rPr>
              <a:t>a </a:t>
            </a:r>
            <a:r>
              <a:rPr lang="en-US" sz="4000" b="0" i="0" u="none" strike="noStrike" cap="none" dirty="0" smtClean="0">
                <a:latin typeface="Calibri"/>
                <a:ea typeface="Calibri"/>
                <a:cs typeface="Calibri"/>
                <a:sym typeface="Calibri"/>
              </a:rPr>
              <a:t>database</a:t>
            </a:r>
            <a:r>
              <a:rPr lang="en-US" sz="4000" b="0" i="0" u="none" strike="noStrike" cap="none" dirty="0">
                <a:latin typeface="Calibri"/>
                <a:ea typeface="Calibri"/>
                <a:cs typeface="Calibri"/>
                <a:sym typeface="Calibri"/>
              </a:rPr>
              <a:t>?</a:t>
            </a:r>
          </a:p>
        </p:txBody>
      </p:sp>
      <p:pic>
        <p:nvPicPr>
          <p:cNvPr id="130" name="Shape 130"/>
          <p:cNvPicPr preferRelativeResize="0"/>
          <p:nvPr/>
        </p:nvPicPr>
        <p:blipFill rotWithShape="1">
          <a:blip r:embed="rId3">
            <a:alphaModFix/>
          </a:blip>
          <a:srcRect/>
          <a:stretch/>
        </p:blipFill>
        <p:spPr>
          <a:xfrm>
            <a:off x="4570412" y="1752600"/>
            <a:ext cx="2895600" cy="1896935"/>
          </a:xfrm>
          <a:prstGeom prst="rect">
            <a:avLst/>
          </a:prstGeom>
          <a:noFill/>
          <a:ln>
            <a:noFill/>
          </a:ln>
        </p:spPr>
      </p:pic>
      <p:sp>
        <p:nvSpPr>
          <p:cNvPr id="5"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7</a:t>
            </a:r>
            <a:endParaRPr lang="en-US" sz="1000" dirty="0">
              <a:ea typeface="Calibri"/>
              <a:cs typeface="Calibri"/>
              <a:sym typeface="Calibri"/>
            </a:endParaRPr>
          </a:p>
        </p:txBody>
      </p:sp>
    </p:spTree>
    <p:extLst>
      <p:ext uri="{BB962C8B-B14F-4D97-AF65-F5344CB8AC3E}">
        <p14:creationId xmlns:p14="http://schemas.microsoft.com/office/powerpoint/2010/main" val="38413264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Shape 13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Storage vs. Management</a:t>
            </a:r>
          </a:p>
        </p:txBody>
      </p:sp>
      <p:sp>
        <p:nvSpPr>
          <p:cNvPr id="135" name="Shape 13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b="0" i="0" u="none" strike="noStrike" cap="none">
                <a:ea typeface="Calibri"/>
                <a:cs typeface="Calibri"/>
                <a:sym typeface="Calibri"/>
              </a:rPr>
              <a:t>8</a:t>
            </a:fld>
            <a:endParaRPr lang="en-US" sz="1000" b="0" i="0" u="none" strike="noStrike" cap="none" dirty="0">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1670877396"/>
              </p:ext>
            </p:extLst>
          </p:nvPr>
        </p:nvGraphicFramePr>
        <p:xfrm>
          <a:off x="2817812" y="1600200"/>
          <a:ext cx="3962400" cy="4114800"/>
        </p:xfrm>
        <a:graphic>
          <a:graphicData uri="http://schemas.openxmlformats.org/drawingml/2006/table">
            <a:tbl>
              <a:tblPr firstRow="1" bandRow="1">
                <a:tableStyleId>{616DA210-FB5B-4158-B5E0-FEB733F419BA}</a:tableStyleId>
              </a:tblPr>
              <a:tblGrid>
                <a:gridCol w="2141538">
                  <a:extLst>
                    <a:ext uri="{9D8B030D-6E8A-4147-A177-3AD203B41FA5}">
                      <a16:colId xmlns:a16="http://schemas.microsoft.com/office/drawing/2014/main" val="2460972623"/>
                    </a:ext>
                  </a:extLst>
                </a:gridCol>
                <a:gridCol w="1820862">
                  <a:extLst>
                    <a:ext uri="{9D8B030D-6E8A-4147-A177-3AD203B41FA5}">
                      <a16:colId xmlns:a16="http://schemas.microsoft.com/office/drawing/2014/main" val="1660141720"/>
                    </a:ext>
                  </a:extLst>
                </a:gridCol>
              </a:tblGrid>
              <a:tr h="414597">
                <a:tc gridSpan="2">
                  <a:txBody>
                    <a:bodyPr/>
                    <a:lstStyle/>
                    <a:p>
                      <a:pPr algn="ctr"/>
                      <a:r>
                        <a:rPr lang="en-US" sz="2400" dirty="0" smtClean="0"/>
                        <a:t>SALES</a:t>
                      </a:r>
                      <a:r>
                        <a:rPr lang="en-US" sz="2400" baseline="0" dirty="0" smtClean="0"/>
                        <a:t> RECEIPT</a:t>
                      </a:r>
                      <a:endParaRPr lang="en-US" sz="2400" dirty="0"/>
                    </a:p>
                  </a:txBody>
                  <a:tcPr/>
                </a:tc>
                <a:tc hMerge="1">
                  <a:txBody>
                    <a:bodyPr/>
                    <a:lstStyle/>
                    <a:p>
                      <a:endParaRPr lang="en-US" dirty="0"/>
                    </a:p>
                  </a:txBody>
                  <a:tcPr/>
                </a:tc>
                <a:extLst>
                  <a:ext uri="{0D108BD9-81ED-4DB2-BD59-A6C34878D82A}">
                    <a16:rowId xmlns:a16="http://schemas.microsoft.com/office/drawing/2014/main" val="2272049822"/>
                  </a:ext>
                </a:extLst>
              </a:tr>
              <a:tr h="414597">
                <a:tc>
                  <a:txBody>
                    <a:bodyPr/>
                    <a:lstStyle/>
                    <a:p>
                      <a:r>
                        <a:rPr lang="en-US" sz="2400" dirty="0" smtClean="0"/>
                        <a:t>Date</a:t>
                      </a:r>
                      <a:endParaRPr lang="en-US" sz="2400" dirty="0"/>
                    </a:p>
                  </a:txBody>
                  <a:tcPr/>
                </a:tc>
                <a:tc>
                  <a:txBody>
                    <a:bodyPr/>
                    <a:lstStyle/>
                    <a:p>
                      <a:r>
                        <a:rPr lang="en-US" sz="2400" dirty="0" smtClean="0"/>
                        <a:t>07/16/2016</a:t>
                      </a:r>
                      <a:endParaRPr lang="en-US" sz="2400" dirty="0"/>
                    </a:p>
                  </a:txBody>
                  <a:tcPr/>
                </a:tc>
                <a:extLst>
                  <a:ext uri="{0D108BD9-81ED-4DB2-BD59-A6C34878D82A}">
                    <a16:rowId xmlns:a16="http://schemas.microsoft.com/office/drawing/2014/main" val="2951666285"/>
                  </a:ext>
                </a:extLst>
              </a:tr>
              <a:tr h="414597">
                <a:tc>
                  <a:txBody>
                    <a:bodyPr/>
                    <a:lstStyle/>
                    <a:p>
                      <a:r>
                        <a:rPr lang="en-US" sz="2400" dirty="0" smtClean="0"/>
                        <a:t>Order#</a:t>
                      </a:r>
                      <a:endParaRPr lang="en-US" sz="2400" dirty="0"/>
                    </a:p>
                  </a:txBody>
                  <a:tcPr/>
                </a:tc>
                <a:tc>
                  <a:txBody>
                    <a:bodyPr/>
                    <a:lstStyle/>
                    <a:p>
                      <a:r>
                        <a:rPr lang="en-US" sz="2400" dirty="0" smtClean="0"/>
                        <a:t>[00315]</a:t>
                      </a:r>
                      <a:endParaRPr lang="en-US" sz="2400" dirty="0"/>
                    </a:p>
                  </a:txBody>
                  <a:tcPr/>
                </a:tc>
                <a:extLst>
                  <a:ext uri="{0D108BD9-81ED-4DB2-BD59-A6C34878D82A}">
                    <a16:rowId xmlns:a16="http://schemas.microsoft.com/office/drawing/2014/main" val="47686733"/>
                  </a:ext>
                </a:extLst>
              </a:tr>
              <a:tr h="414597">
                <a:tc>
                  <a:txBody>
                    <a:bodyPr/>
                    <a:lstStyle/>
                    <a:p>
                      <a:r>
                        <a:rPr lang="en-US" sz="2400" dirty="0" smtClean="0"/>
                        <a:t>Customer</a:t>
                      </a:r>
                      <a:endParaRPr lang="en-US" sz="2400" dirty="0"/>
                    </a:p>
                  </a:txBody>
                  <a:tcPr/>
                </a:tc>
                <a:tc>
                  <a:txBody>
                    <a:bodyPr/>
                    <a:lstStyle/>
                    <a:p>
                      <a:r>
                        <a:rPr lang="en-US" sz="2400" dirty="0" smtClean="0"/>
                        <a:t>David Rivers</a:t>
                      </a:r>
                      <a:endParaRPr lang="en-US" sz="2400" dirty="0"/>
                    </a:p>
                  </a:txBody>
                  <a:tcPr/>
                </a:tc>
                <a:extLst>
                  <a:ext uri="{0D108BD9-81ED-4DB2-BD59-A6C34878D82A}">
                    <a16:rowId xmlns:a16="http://schemas.microsoft.com/office/drawing/2014/main" val="3907437542"/>
                  </a:ext>
                </a:extLst>
              </a:tr>
              <a:tr h="414597">
                <a:tc>
                  <a:txBody>
                    <a:bodyPr/>
                    <a:lstStyle/>
                    <a:p>
                      <a:r>
                        <a:rPr lang="en-US" sz="2400" dirty="0" smtClean="0"/>
                        <a:t>Product</a:t>
                      </a:r>
                      <a:endParaRPr lang="en-US" sz="2400" dirty="0"/>
                    </a:p>
                  </a:txBody>
                  <a:tcPr/>
                </a:tc>
                <a:tc>
                  <a:txBody>
                    <a:bodyPr/>
                    <a:lstStyle/>
                    <a:p>
                      <a:r>
                        <a:rPr lang="en-US" sz="2400" dirty="0" smtClean="0"/>
                        <a:t>Oil Pump</a:t>
                      </a:r>
                      <a:endParaRPr lang="en-US" sz="2400" dirty="0"/>
                    </a:p>
                  </a:txBody>
                  <a:tcPr/>
                </a:tc>
                <a:extLst>
                  <a:ext uri="{0D108BD9-81ED-4DB2-BD59-A6C34878D82A}">
                    <a16:rowId xmlns:a16="http://schemas.microsoft.com/office/drawing/2014/main" val="3570730194"/>
                  </a:ext>
                </a:extLst>
              </a:tr>
              <a:tr h="414597">
                <a:tc>
                  <a:txBody>
                    <a:bodyPr/>
                    <a:lstStyle/>
                    <a:p>
                      <a:r>
                        <a:rPr lang="en-US" sz="2400" dirty="0" smtClean="0"/>
                        <a:t>S/N</a:t>
                      </a:r>
                      <a:endParaRPr lang="en-US" sz="2400" dirty="0"/>
                    </a:p>
                  </a:txBody>
                  <a:tcPr/>
                </a:tc>
                <a:tc>
                  <a:txBody>
                    <a:bodyPr/>
                    <a:lstStyle/>
                    <a:p>
                      <a:r>
                        <a:rPr lang="en-US" sz="2400" dirty="0" smtClean="0"/>
                        <a:t>OP147-0623</a:t>
                      </a:r>
                      <a:endParaRPr lang="en-US" sz="2400" dirty="0"/>
                    </a:p>
                  </a:txBody>
                  <a:tcPr/>
                </a:tc>
                <a:extLst>
                  <a:ext uri="{0D108BD9-81ED-4DB2-BD59-A6C34878D82A}">
                    <a16:rowId xmlns:a16="http://schemas.microsoft.com/office/drawing/2014/main" val="1022280142"/>
                  </a:ext>
                </a:extLst>
              </a:tr>
              <a:tr h="414597">
                <a:tc>
                  <a:txBody>
                    <a:bodyPr/>
                    <a:lstStyle/>
                    <a:p>
                      <a:r>
                        <a:rPr lang="en-US" sz="2400" dirty="0" smtClean="0"/>
                        <a:t>Unit Price</a:t>
                      </a:r>
                      <a:endParaRPr lang="en-US" sz="2400" dirty="0"/>
                    </a:p>
                  </a:txBody>
                  <a:tcPr/>
                </a:tc>
                <a:tc>
                  <a:txBody>
                    <a:bodyPr/>
                    <a:lstStyle/>
                    <a:p>
                      <a:r>
                        <a:rPr lang="en-US" sz="2400" dirty="0" smtClean="0"/>
                        <a:t>69.90</a:t>
                      </a:r>
                      <a:endParaRPr lang="en-US" sz="2400" dirty="0"/>
                    </a:p>
                  </a:txBody>
                  <a:tcPr/>
                </a:tc>
                <a:extLst>
                  <a:ext uri="{0D108BD9-81ED-4DB2-BD59-A6C34878D82A}">
                    <a16:rowId xmlns:a16="http://schemas.microsoft.com/office/drawing/2014/main" val="794168380"/>
                  </a:ext>
                </a:extLst>
              </a:tr>
              <a:tr h="414597">
                <a:tc>
                  <a:txBody>
                    <a:bodyPr/>
                    <a:lstStyle/>
                    <a:p>
                      <a:r>
                        <a:rPr lang="en-US" sz="2400" dirty="0" smtClean="0"/>
                        <a:t>Quantity</a:t>
                      </a:r>
                      <a:endParaRPr lang="en-US" sz="2400" dirty="0"/>
                    </a:p>
                  </a:txBody>
                  <a:tcPr/>
                </a:tc>
                <a:tc>
                  <a:txBody>
                    <a:bodyPr/>
                    <a:lstStyle/>
                    <a:p>
                      <a:r>
                        <a:rPr lang="en-US" sz="2400" dirty="0" smtClean="0"/>
                        <a:t>1</a:t>
                      </a:r>
                      <a:endParaRPr lang="en-US" sz="2400" dirty="0"/>
                    </a:p>
                  </a:txBody>
                  <a:tcPr/>
                </a:tc>
                <a:extLst>
                  <a:ext uri="{0D108BD9-81ED-4DB2-BD59-A6C34878D82A}">
                    <a16:rowId xmlns:a16="http://schemas.microsoft.com/office/drawing/2014/main" val="968052118"/>
                  </a:ext>
                </a:extLst>
              </a:tr>
              <a:tr h="414597">
                <a:tc>
                  <a:txBody>
                    <a:bodyPr/>
                    <a:lstStyle/>
                    <a:p>
                      <a:r>
                        <a:rPr lang="en-US" sz="2400" dirty="0" smtClean="0"/>
                        <a:t>Total</a:t>
                      </a:r>
                      <a:endParaRPr lang="en-US" sz="2400" dirty="0"/>
                    </a:p>
                  </a:txBody>
                  <a:tcPr/>
                </a:tc>
                <a:tc>
                  <a:txBody>
                    <a:bodyPr/>
                    <a:lstStyle/>
                    <a:p>
                      <a:r>
                        <a:rPr lang="en-US" sz="2400" dirty="0" smtClean="0"/>
                        <a:t>69.90</a:t>
                      </a:r>
                      <a:endParaRPr lang="en-US" sz="2400" dirty="0"/>
                    </a:p>
                  </a:txBody>
                  <a:tcPr/>
                </a:tc>
                <a:extLst>
                  <a:ext uri="{0D108BD9-81ED-4DB2-BD59-A6C34878D82A}">
                    <a16:rowId xmlns:a16="http://schemas.microsoft.com/office/drawing/2014/main" val="1269390335"/>
                  </a:ext>
                </a:extLst>
              </a:tr>
            </a:tbl>
          </a:graphicData>
        </a:graphic>
      </p:graphicFrame>
      <p:sp>
        <p:nvSpPr>
          <p:cNvPr id="15" name="Shape 313"/>
          <p:cNvSpPr/>
          <p:nvPr/>
        </p:nvSpPr>
        <p:spPr>
          <a:xfrm>
            <a:off x="7161212" y="2819400"/>
            <a:ext cx="3352800" cy="2209800"/>
          </a:xfrm>
          <a:prstGeom prst="wedgeRoundRectCallout">
            <a:avLst>
              <a:gd name="adj1" fmla="val -34422"/>
              <a:gd name="adj2" fmla="val 20198"/>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buSzPct val="25000"/>
            </a:pPr>
            <a:r>
              <a:rPr lang="en-US" sz="2400" dirty="0">
                <a:solidFill>
                  <a:schemeClr val="bg2"/>
                </a:solidFill>
                <a:ea typeface="Calibri"/>
                <a:cs typeface="Calibri"/>
                <a:sym typeface="Calibri"/>
              </a:rPr>
              <a:t>00315 – 07/16/2016</a:t>
            </a:r>
          </a:p>
          <a:p>
            <a:pPr lvl="0">
              <a:buSzPct val="25000"/>
            </a:pPr>
            <a:r>
              <a:rPr lang="en-US" sz="2400" dirty="0">
                <a:solidFill>
                  <a:schemeClr val="bg2"/>
                </a:solidFill>
                <a:ea typeface="Calibri"/>
                <a:cs typeface="Calibri"/>
                <a:sym typeface="Calibri"/>
              </a:rPr>
              <a:t>David Rivers</a:t>
            </a:r>
          </a:p>
          <a:p>
            <a:pPr lvl="0">
              <a:buSzPct val="25000"/>
            </a:pPr>
            <a:r>
              <a:rPr lang="en-US" sz="2400" dirty="0">
                <a:solidFill>
                  <a:schemeClr val="bg2"/>
                </a:solidFill>
                <a:ea typeface="Calibri"/>
                <a:cs typeface="Calibri"/>
                <a:sym typeface="Calibri"/>
              </a:rPr>
              <a:t>Oil Pump (OP147-0623)</a:t>
            </a:r>
          </a:p>
          <a:p>
            <a:pPr lvl="0">
              <a:buSzPct val="25000"/>
            </a:pPr>
            <a:r>
              <a:rPr lang="en-US" sz="2400" dirty="0">
                <a:solidFill>
                  <a:schemeClr val="bg2"/>
                </a:solidFill>
                <a:ea typeface="Calibri"/>
                <a:cs typeface="Calibri"/>
                <a:sym typeface="Calibri"/>
              </a:rPr>
              <a:t>1 x </a:t>
            </a:r>
            <a:r>
              <a:rPr lang="en-US" sz="2400" dirty="0" smtClean="0">
                <a:solidFill>
                  <a:schemeClr val="bg2"/>
                </a:solidFill>
                <a:ea typeface="Calibri"/>
                <a:cs typeface="Calibri"/>
                <a:sym typeface="Calibri"/>
              </a:rPr>
              <a:t>69.90</a:t>
            </a:r>
            <a:endParaRPr lang="en-US" sz="2400" dirty="0">
              <a:solidFill>
                <a:schemeClr val="bg2"/>
              </a:solidFill>
              <a:ea typeface="Calibri"/>
              <a:cs typeface="Calibri"/>
              <a:sym typeface="Calibri"/>
            </a:endParaRPr>
          </a:p>
        </p:txBody>
      </p:sp>
    </p:spTree>
    <p:extLst>
      <p:ext uri="{BB962C8B-B14F-4D97-AF65-F5344CB8AC3E}">
        <p14:creationId xmlns:p14="http://schemas.microsoft.com/office/powerpoint/2010/main" val="16466413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Storage vs Management</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9</a:t>
            </a:fld>
            <a:endParaRPr lang="en-US" dirty="0"/>
          </a:p>
        </p:txBody>
      </p:sp>
      <p:pic>
        <p:nvPicPr>
          <p:cNvPr id="5" name="Shape 152"/>
          <p:cNvPicPr preferRelativeResize="0"/>
          <p:nvPr/>
        </p:nvPicPr>
        <p:blipFill rotWithShape="1">
          <a:blip r:embed="rId2">
            <a:alphaModFix/>
          </a:blip>
          <a:srcRect/>
          <a:stretch/>
        </p:blipFill>
        <p:spPr>
          <a:xfrm>
            <a:off x="4117454" y="1353866"/>
            <a:ext cx="3960815" cy="2755114"/>
          </a:xfrm>
          <a:prstGeom prst="rect">
            <a:avLst/>
          </a:prstGeom>
          <a:ln>
            <a:noFill/>
          </a:ln>
          <a:effectLst>
            <a:outerShdw blurRad="190500" algn="tl" rotWithShape="0">
              <a:srgbClr val="000000">
                <a:alpha val="70000"/>
              </a:srgbClr>
            </a:outerShdw>
          </a:effectLst>
        </p:spPr>
      </p:pic>
      <p:graphicFrame>
        <p:nvGraphicFramePr>
          <p:cNvPr id="6" name="Table 5"/>
          <p:cNvGraphicFramePr>
            <a:graphicFrameLocks noGrp="1"/>
          </p:cNvGraphicFramePr>
          <p:nvPr>
            <p:extLst>
              <p:ext uri="{D42A27DB-BD31-4B8C-83A1-F6EECF244321}">
                <p14:modId xmlns:p14="http://schemas.microsoft.com/office/powerpoint/2010/main" val="172049897"/>
              </p:ext>
            </p:extLst>
          </p:nvPr>
        </p:nvGraphicFramePr>
        <p:xfrm>
          <a:off x="873919" y="4348595"/>
          <a:ext cx="10286999" cy="1280160"/>
        </p:xfrm>
        <a:graphic>
          <a:graphicData uri="http://schemas.openxmlformats.org/drawingml/2006/table">
            <a:tbl>
              <a:tblPr firstRow="1" bandRow="1">
                <a:tableStyleId>{616DA210-FB5B-4158-B5E0-FEB733F419BA}</a:tableStyleId>
              </a:tblPr>
              <a:tblGrid>
                <a:gridCol w="1116627">
                  <a:extLst>
                    <a:ext uri="{9D8B030D-6E8A-4147-A177-3AD203B41FA5}">
                      <a16:colId xmlns:a16="http://schemas.microsoft.com/office/drawing/2014/main" val="3334537316"/>
                    </a:ext>
                  </a:extLst>
                </a:gridCol>
                <a:gridCol w="1042185">
                  <a:extLst>
                    <a:ext uri="{9D8B030D-6E8A-4147-A177-3AD203B41FA5}">
                      <a16:colId xmlns:a16="http://schemas.microsoft.com/office/drawing/2014/main" val="126126393"/>
                    </a:ext>
                  </a:extLst>
                </a:gridCol>
                <a:gridCol w="1712162">
                  <a:extLst>
                    <a:ext uri="{9D8B030D-6E8A-4147-A177-3AD203B41FA5}">
                      <a16:colId xmlns:a16="http://schemas.microsoft.com/office/drawing/2014/main" val="1238130029"/>
                    </a:ext>
                  </a:extLst>
                </a:gridCol>
                <a:gridCol w="1349568">
                  <a:extLst>
                    <a:ext uri="{9D8B030D-6E8A-4147-A177-3AD203B41FA5}">
                      <a16:colId xmlns:a16="http://schemas.microsoft.com/office/drawing/2014/main" val="1002693083"/>
                    </a:ext>
                  </a:extLst>
                </a:gridCol>
                <a:gridCol w="1776987">
                  <a:extLst>
                    <a:ext uri="{9D8B030D-6E8A-4147-A177-3AD203B41FA5}">
                      <a16:colId xmlns:a16="http://schemas.microsoft.com/office/drawing/2014/main" val="1910891683"/>
                    </a:ext>
                  </a:extLst>
                </a:gridCol>
                <a:gridCol w="1488836">
                  <a:extLst>
                    <a:ext uri="{9D8B030D-6E8A-4147-A177-3AD203B41FA5}">
                      <a16:colId xmlns:a16="http://schemas.microsoft.com/office/drawing/2014/main" val="35328666"/>
                    </a:ext>
                  </a:extLst>
                </a:gridCol>
                <a:gridCol w="818860">
                  <a:extLst>
                    <a:ext uri="{9D8B030D-6E8A-4147-A177-3AD203B41FA5}">
                      <a16:colId xmlns:a16="http://schemas.microsoft.com/office/drawing/2014/main" val="1365370455"/>
                    </a:ext>
                  </a:extLst>
                </a:gridCol>
                <a:gridCol w="981774">
                  <a:extLst>
                    <a:ext uri="{9D8B030D-6E8A-4147-A177-3AD203B41FA5}">
                      <a16:colId xmlns:a16="http://schemas.microsoft.com/office/drawing/2014/main" val="1964816924"/>
                    </a:ext>
                  </a:extLst>
                </a:gridCol>
              </a:tblGrid>
              <a:tr h="304483">
                <a:tc>
                  <a:txBody>
                    <a:bodyPr/>
                    <a:lstStyle/>
                    <a:p>
                      <a:r>
                        <a:rPr lang="en-US" sz="2400" dirty="0" smtClean="0"/>
                        <a:t>Order#</a:t>
                      </a:r>
                      <a:endParaRPr lang="en-US" sz="2400" dirty="0">
                        <a:solidFill>
                          <a:schemeClr val="tx1"/>
                        </a:solidFill>
                      </a:endParaRPr>
                    </a:p>
                  </a:txBody>
                  <a:tcPr/>
                </a:tc>
                <a:tc>
                  <a:txBody>
                    <a:bodyPr/>
                    <a:lstStyle/>
                    <a:p>
                      <a:r>
                        <a:rPr lang="en-US" sz="2400" dirty="0" smtClean="0"/>
                        <a:t>Date</a:t>
                      </a:r>
                      <a:endParaRPr lang="en-US" sz="2400" dirty="0">
                        <a:solidFill>
                          <a:schemeClr val="tx1"/>
                        </a:solidFill>
                      </a:endParaRPr>
                    </a:p>
                  </a:txBody>
                  <a:tcPr/>
                </a:tc>
                <a:tc>
                  <a:txBody>
                    <a:bodyPr/>
                    <a:lstStyle/>
                    <a:p>
                      <a:r>
                        <a:rPr lang="en-US" sz="2400" dirty="0" smtClean="0"/>
                        <a:t>Customer</a:t>
                      </a:r>
                      <a:endParaRPr lang="en-US" sz="2400" dirty="0">
                        <a:solidFill>
                          <a:schemeClr val="tx1"/>
                        </a:solidFill>
                      </a:endParaRPr>
                    </a:p>
                  </a:txBody>
                  <a:tcPr/>
                </a:tc>
                <a:tc>
                  <a:txBody>
                    <a:bodyPr/>
                    <a:lstStyle/>
                    <a:p>
                      <a:r>
                        <a:rPr lang="en-US" sz="2400" dirty="0" smtClean="0"/>
                        <a:t>Product</a:t>
                      </a:r>
                      <a:endParaRPr lang="en-US" sz="2400" dirty="0">
                        <a:solidFill>
                          <a:schemeClr val="tx1"/>
                        </a:solidFill>
                      </a:endParaRPr>
                    </a:p>
                  </a:txBody>
                  <a:tcPr/>
                </a:tc>
                <a:tc>
                  <a:txBody>
                    <a:bodyPr/>
                    <a:lstStyle/>
                    <a:p>
                      <a:r>
                        <a:rPr lang="en-US" sz="2400" dirty="0" smtClean="0"/>
                        <a:t>S/N</a:t>
                      </a:r>
                      <a:endParaRPr lang="en-US" sz="2400" dirty="0">
                        <a:solidFill>
                          <a:schemeClr val="tx1"/>
                        </a:solidFill>
                      </a:endParaRPr>
                    </a:p>
                  </a:txBody>
                  <a:tcPr/>
                </a:tc>
                <a:tc>
                  <a:txBody>
                    <a:bodyPr/>
                    <a:lstStyle/>
                    <a:p>
                      <a:r>
                        <a:rPr lang="en-US" sz="2400" dirty="0" smtClean="0"/>
                        <a:t>Unit Price</a:t>
                      </a:r>
                      <a:endParaRPr lang="en-US" sz="2400" dirty="0">
                        <a:solidFill>
                          <a:schemeClr val="tx1"/>
                        </a:solidFill>
                      </a:endParaRPr>
                    </a:p>
                  </a:txBody>
                  <a:tcPr/>
                </a:tc>
                <a:tc>
                  <a:txBody>
                    <a:bodyPr/>
                    <a:lstStyle/>
                    <a:p>
                      <a:r>
                        <a:rPr lang="en-US" sz="2400" dirty="0" smtClean="0"/>
                        <a:t>Qty</a:t>
                      </a:r>
                      <a:endParaRPr lang="en-US" sz="2400" dirty="0">
                        <a:solidFill>
                          <a:schemeClr val="tx1"/>
                        </a:solidFill>
                      </a:endParaRPr>
                    </a:p>
                  </a:txBody>
                  <a:tcPr/>
                </a:tc>
                <a:tc>
                  <a:txBody>
                    <a:bodyPr/>
                    <a:lstStyle/>
                    <a:p>
                      <a:r>
                        <a:rPr lang="en-US" sz="2400" dirty="0" smtClean="0"/>
                        <a:t>Total</a:t>
                      </a:r>
                      <a:endParaRPr lang="en-US" sz="2400" dirty="0">
                        <a:solidFill>
                          <a:schemeClr val="tx1"/>
                        </a:solidFill>
                      </a:endParaRPr>
                    </a:p>
                  </a:txBody>
                  <a:tcPr/>
                </a:tc>
                <a:extLst>
                  <a:ext uri="{0D108BD9-81ED-4DB2-BD59-A6C34878D82A}">
                    <a16:rowId xmlns:a16="http://schemas.microsoft.com/office/drawing/2014/main" val="4070967227"/>
                  </a:ext>
                </a:extLst>
              </a:tr>
              <a:tr h="370840">
                <a:tc>
                  <a:txBody>
                    <a:bodyPr/>
                    <a:lstStyle/>
                    <a:p>
                      <a:r>
                        <a:rPr lang="en-US" sz="2400" dirty="0" smtClean="0"/>
                        <a:t>00315</a:t>
                      </a:r>
                      <a:endParaRPr lang="en-US" sz="2400" dirty="0">
                        <a:solidFill>
                          <a:schemeClr val="tx1"/>
                        </a:solidFill>
                      </a:endParaRPr>
                    </a:p>
                  </a:txBody>
                  <a:tcPr/>
                </a:tc>
                <a:tc>
                  <a:txBody>
                    <a:bodyPr/>
                    <a:lstStyle/>
                    <a:p>
                      <a:r>
                        <a:rPr lang="en-US" sz="2400" dirty="0" smtClean="0"/>
                        <a:t>07/16/2016</a:t>
                      </a:r>
                      <a:endParaRPr lang="en-US" sz="2400" dirty="0">
                        <a:solidFill>
                          <a:schemeClr val="tx1"/>
                        </a:solidFill>
                      </a:endParaRPr>
                    </a:p>
                  </a:txBody>
                  <a:tcPr/>
                </a:tc>
                <a:tc>
                  <a:txBody>
                    <a:bodyPr/>
                    <a:lstStyle/>
                    <a:p>
                      <a:r>
                        <a:rPr lang="en-US" sz="2400" dirty="0" smtClean="0"/>
                        <a:t>David Rivers</a:t>
                      </a:r>
                      <a:endParaRPr lang="en-US" sz="2400" dirty="0">
                        <a:solidFill>
                          <a:schemeClr val="tx1"/>
                        </a:solidFill>
                      </a:endParaRPr>
                    </a:p>
                  </a:txBody>
                  <a:tcPr/>
                </a:tc>
                <a:tc>
                  <a:txBody>
                    <a:bodyPr/>
                    <a:lstStyle/>
                    <a:p>
                      <a:r>
                        <a:rPr lang="en-US" sz="2400" dirty="0" smtClean="0"/>
                        <a:t>Oil Pump</a:t>
                      </a:r>
                      <a:endParaRPr lang="en-US" sz="2400" dirty="0">
                        <a:solidFill>
                          <a:schemeClr val="tx1"/>
                        </a:solidFill>
                      </a:endParaRPr>
                    </a:p>
                  </a:txBody>
                  <a:tcPr/>
                </a:tc>
                <a:tc>
                  <a:txBody>
                    <a:bodyPr/>
                    <a:lstStyle/>
                    <a:p>
                      <a:r>
                        <a:rPr lang="en-US" sz="2400" dirty="0" smtClean="0"/>
                        <a:t>OP147-0623</a:t>
                      </a:r>
                      <a:endParaRPr lang="en-US" sz="2400" dirty="0">
                        <a:solidFill>
                          <a:schemeClr val="tx1"/>
                        </a:solidFill>
                      </a:endParaRPr>
                    </a:p>
                  </a:txBody>
                  <a:tcPr/>
                </a:tc>
                <a:tc>
                  <a:txBody>
                    <a:bodyPr/>
                    <a:lstStyle/>
                    <a:p>
                      <a:r>
                        <a:rPr lang="en-US" sz="2400" dirty="0" smtClean="0"/>
                        <a:t>69.90</a:t>
                      </a:r>
                      <a:endParaRPr lang="en-US" sz="2400" dirty="0">
                        <a:solidFill>
                          <a:schemeClr val="tx1"/>
                        </a:solidFill>
                      </a:endParaRPr>
                    </a:p>
                  </a:txBody>
                  <a:tcPr/>
                </a:tc>
                <a:tc>
                  <a:txBody>
                    <a:bodyPr/>
                    <a:lstStyle/>
                    <a:p>
                      <a:r>
                        <a:rPr lang="en-US" sz="2400" dirty="0" smtClean="0"/>
                        <a:t>1</a:t>
                      </a:r>
                      <a:endParaRPr lang="en-US" sz="2400" dirty="0">
                        <a:solidFill>
                          <a:schemeClr val="tx1"/>
                        </a:solidFill>
                      </a:endParaRPr>
                    </a:p>
                  </a:txBody>
                  <a:tcPr/>
                </a:tc>
                <a:tc>
                  <a:txBody>
                    <a:bodyPr/>
                    <a:lstStyle/>
                    <a:p>
                      <a:r>
                        <a:rPr lang="en-US" sz="2400" dirty="0" smtClean="0"/>
                        <a:t>69.90</a:t>
                      </a:r>
                      <a:endParaRPr lang="en-US" sz="2400" dirty="0">
                        <a:solidFill>
                          <a:schemeClr val="tx1"/>
                        </a:solidFill>
                      </a:endParaRPr>
                    </a:p>
                  </a:txBody>
                  <a:tcPr/>
                </a:tc>
                <a:extLst>
                  <a:ext uri="{0D108BD9-81ED-4DB2-BD59-A6C34878D82A}">
                    <a16:rowId xmlns:a16="http://schemas.microsoft.com/office/drawing/2014/main" val="778768985"/>
                  </a:ext>
                </a:extLst>
              </a:tr>
            </a:tbl>
          </a:graphicData>
        </a:graphic>
      </p:graphicFrame>
    </p:spTree>
    <p:extLst>
      <p:ext uri="{BB962C8B-B14F-4D97-AF65-F5344CB8AC3E}">
        <p14:creationId xmlns:p14="http://schemas.microsoft.com/office/powerpoint/2010/main" val="3403889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3_1">
  <a:themeElements>
    <a:clrScheme name="SoftUni Cello">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SoftUni-PowerPoint-Template-3-1</Template>
  <TotalTime>2874</TotalTime>
  <Words>2682</Words>
  <Application>Microsoft Office PowerPoint</Application>
  <PresentationFormat>Custom</PresentationFormat>
  <Paragraphs>678</Paragraphs>
  <Slides>62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맑은 고딕</vt:lpstr>
      <vt:lpstr>Arial</vt:lpstr>
      <vt:lpstr>Calibri</vt:lpstr>
      <vt:lpstr>Consolas</vt:lpstr>
      <vt:lpstr>Courier New</vt:lpstr>
      <vt:lpstr>Noto Sans Symbols</vt:lpstr>
      <vt:lpstr>Wingdings</vt:lpstr>
      <vt:lpstr>Wingdings 2</vt:lpstr>
      <vt:lpstr>SoftUni3_1</vt:lpstr>
      <vt:lpstr>MySQL Introduction</vt:lpstr>
      <vt:lpstr>Table of Contents</vt:lpstr>
      <vt:lpstr>Have a Question?</vt:lpstr>
      <vt:lpstr>PowerPoint Presentation</vt:lpstr>
      <vt:lpstr>Big Picture</vt:lpstr>
      <vt:lpstr>Database</vt:lpstr>
      <vt:lpstr>Data Management</vt:lpstr>
      <vt:lpstr>Storage vs. Management</vt:lpstr>
      <vt:lpstr>Storage vs Management</vt:lpstr>
      <vt:lpstr>Storage vs. Management (2)</vt:lpstr>
      <vt:lpstr>PowerPoint Presentation</vt:lpstr>
      <vt:lpstr>Database Engine Flow</vt:lpstr>
      <vt:lpstr>Database Engine Flow (2)</vt:lpstr>
      <vt:lpstr>Top Database Engines</vt:lpstr>
      <vt:lpstr>Database Types</vt:lpstr>
      <vt:lpstr>Databases and RDBMS</vt:lpstr>
      <vt:lpstr>PowerPoint Presentation</vt:lpstr>
      <vt:lpstr>Download Clients &amp; Servers</vt:lpstr>
      <vt:lpstr>MySQL Server Architecture</vt:lpstr>
      <vt:lpstr>Database Table Elements</vt:lpstr>
      <vt:lpstr>PowerPoint Presentation</vt:lpstr>
      <vt:lpstr>Basic Data Types in MySQL</vt:lpstr>
      <vt:lpstr>Basic Data Types in MySQL (2)</vt:lpstr>
      <vt:lpstr>Structured Query Language</vt:lpstr>
      <vt:lpstr>PowerPoint Presentation</vt:lpstr>
      <vt:lpstr>Working with HeidiSQL</vt:lpstr>
      <vt:lpstr>Make New Connection</vt:lpstr>
      <vt:lpstr>Creating a New Database</vt:lpstr>
      <vt:lpstr>Creating Tables</vt:lpstr>
      <vt:lpstr>Creating Tables (2)</vt:lpstr>
      <vt:lpstr>Creating Tables (3)</vt:lpstr>
      <vt:lpstr>Field Defaults</vt:lpstr>
      <vt:lpstr>Manipulate Data</vt:lpstr>
      <vt:lpstr>Altering Tables</vt:lpstr>
      <vt:lpstr>PowerPoint Presentation</vt:lpstr>
      <vt:lpstr>What is SQL?</vt:lpstr>
      <vt:lpstr>SQL – Few Examples</vt:lpstr>
      <vt:lpstr>SQL Queries</vt:lpstr>
      <vt:lpstr>Table Creation in SQL</vt:lpstr>
      <vt:lpstr>Retrieve Records in SQL</vt:lpstr>
      <vt:lpstr>Column Aliases</vt:lpstr>
      <vt:lpstr>Concatenation Operator</vt:lpstr>
      <vt:lpstr>Problem: Employee Summary</vt:lpstr>
      <vt:lpstr>Solution: Employee Summary</vt:lpstr>
      <vt:lpstr>Filtering the Selected Rows</vt:lpstr>
      <vt:lpstr>Other Comparison Conditions</vt:lpstr>
      <vt:lpstr>Comparing with NULL</vt:lpstr>
      <vt:lpstr>Sorting with ORDER BY</vt:lpstr>
      <vt:lpstr>Inserting Data</vt:lpstr>
      <vt:lpstr>Updating Data</vt:lpstr>
      <vt:lpstr>Updating Data (2)</vt:lpstr>
      <vt:lpstr>Problem: Update Projects</vt:lpstr>
      <vt:lpstr>Solution: Update Projects</vt:lpstr>
      <vt:lpstr>Deleting Data</vt:lpstr>
      <vt:lpstr>Deleting from Database</vt:lpstr>
      <vt:lpstr>Dropping, Deleting and Truncating</vt:lpstr>
      <vt:lpstr>Summary</vt:lpstr>
      <vt:lpstr>PowerPoint Presentation</vt:lpstr>
      <vt:lpstr>SoftUni Diamond Partners</vt:lpstr>
      <vt:lpstr>SoftUni Organizational Partners</vt:lpstr>
      <vt:lpstr>Trainings @ Software University (SoftUni)</vt:lpstr>
      <vt:lpstr>License</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Web - MySQL Introduction</dc:title>
  <dc:subject>Technology Fundamentals - Practical Training Course @ SoftUni</dc:subject>
  <dc:creator>Software University Foundation</dc:creator>
  <cp:keywords>PHP Web, Software University, SoftUni, programming, coding, software development, education, training, course</cp:keywords>
  <dc:description>Technology Fundamentals Course @ SoftUni – https://softuni.bg/courses/technology-fundamentals</dc:description>
  <cp:lastModifiedBy>Mihail</cp:lastModifiedBy>
  <cp:revision>576</cp:revision>
  <dcterms:created xsi:type="dcterms:W3CDTF">2014-01-02T17:00:34Z</dcterms:created>
  <dcterms:modified xsi:type="dcterms:W3CDTF">2019-05-20T16:53:04Z</dcterms:modified>
  <cp:category>programming fundamentals;computer programming;software development;web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